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134" r:id="rId4"/>
  </p:sldMasterIdLst>
  <p:notesMasterIdLst>
    <p:notesMasterId r:id="rId15"/>
  </p:notesMasterIdLst>
  <p:handoutMasterIdLst>
    <p:handoutMasterId r:id="rId16"/>
  </p:handoutMasterIdLst>
  <p:sldIdLst>
    <p:sldId id="256" r:id="rId5"/>
    <p:sldId id="257" r:id="rId6"/>
    <p:sldId id="258" r:id="rId7"/>
    <p:sldId id="261" r:id="rId8"/>
    <p:sldId id="260" r:id="rId9"/>
    <p:sldId id="264" r:id="rId10"/>
    <p:sldId id="262" r:id="rId11"/>
    <p:sldId id="263" r:id="rId12"/>
    <p:sldId id="266"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94660"/>
  </p:normalViewPr>
  <p:slideViewPr>
    <p:cSldViewPr snapToGrid="0">
      <p:cViewPr varScale="1">
        <p:scale>
          <a:sx n="93" d="100"/>
          <a:sy n="93" d="100"/>
        </p:scale>
        <p:origin x="139" y="82"/>
      </p:cViewPr>
      <p:guideLst/>
    </p:cSldViewPr>
  </p:slideViewPr>
  <p:notesTextViewPr>
    <p:cViewPr>
      <p:scale>
        <a:sx n="1" d="1"/>
        <a:sy n="1" d="1"/>
      </p:scale>
      <p:origin x="0" y="0"/>
    </p:cViewPr>
  </p:notesTextViewPr>
  <p:notesViewPr>
    <p:cSldViewPr snapToGrid="0">
      <p:cViewPr varScale="1">
        <p:scale>
          <a:sx n="89" d="100"/>
          <a:sy n="89" d="100"/>
        </p:scale>
        <p:origin x="378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969BF1-E929-4050-A1D4-6613541FA16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3776C719-275C-46C6-B822-1F5025170A4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176D85-E89B-4854-A47B-BD9FAAD50789}" type="datetime1">
              <a:rPr lang="en-GB" smtClean="0"/>
              <a:t>27/02/2023</a:t>
            </a:fld>
            <a:endParaRPr lang="en-GB"/>
          </a:p>
        </p:txBody>
      </p:sp>
      <p:sp>
        <p:nvSpPr>
          <p:cNvPr id="4" name="Footer Placeholder 3">
            <a:extLst>
              <a:ext uri="{FF2B5EF4-FFF2-40B4-BE49-F238E27FC236}">
                <a16:creationId xmlns:a16="http://schemas.microsoft.com/office/drawing/2014/main" id="{9607430C-963C-4A46-A740-1B3A5742519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8BD542FA-4A19-4B66-9994-68CDEDF2902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CD8FD9C-4FF6-45B4-A6DF-926E4B614E18}" type="slidenum">
              <a:rPr lang="en-GB" smtClean="0"/>
              <a:t>‹#›</a:t>
            </a:fld>
            <a:endParaRPr lang="en-GB"/>
          </a:p>
        </p:txBody>
      </p:sp>
    </p:spTree>
    <p:extLst>
      <p:ext uri="{BB962C8B-B14F-4D97-AF65-F5344CB8AC3E}">
        <p14:creationId xmlns:p14="http://schemas.microsoft.com/office/powerpoint/2010/main" val="3619158910"/>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33F135-798A-4F02-8638-0542F127FE05}" type="datetime1">
              <a:rPr lang="en-GB" noProof="0" smtClean="0"/>
              <a:t>27/02/2023</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noProof="0"/>
              <a:t>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B8F9D2-AD65-412D-B6C7-778D44702D34}" type="slidenum">
              <a:rPr lang="en-GB" noProof="0" smtClean="0"/>
              <a:t>‹#›</a:t>
            </a:fld>
            <a:endParaRPr lang="en-GB" noProof="0"/>
          </a:p>
        </p:txBody>
      </p:sp>
    </p:spTree>
    <p:extLst>
      <p:ext uri="{BB962C8B-B14F-4D97-AF65-F5344CB8AC3E}">
        <p14:creationId xmlns:p14="http://schemas.microsoft.com/office/powerpoint/2010/main" val="306764655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0B8F9D2-AD65-412D-B6C7-778D44702D34}" type="slidenum">
              <a:rPr lang="en-GB" smtClean="0"/>
              <a:t>1</a:t>
            </a:fld>
            <a:endParaRPr lang="en-GB"/>
          </a:p>
        </p:txBody>
      </p:sp>
    </p:spTree>
    <p:extLst>
      <p:ext uri="{BB962C8B-B14F-4D97-AF65-F5344CB8AC3E}">
        <p14:creationId xmlns:p14="http://schemas.microsoft.com/office/powerpoint/2010/main" val="1710129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Arial" panose="020B0604020202020204" pitchFamily="34" charset="0"/>
              </a:rPr>
              <a:t>One of the biggest topics concerning indigenous arts is the questioning of how our western perspectives on the world influence the establishment of conservation ‘rules’ and how these rules should not necessarily be heralded as a universal truth. We have discussed previously about the changing nature of conservation, like with the reconstruction of classical statues during our week on sculpture. However, these perspectives are still rooted in a Western viewpoint of what an object is. The reconstruction of objects through speculation of what they ‘should’ look like implies a desire to restore the past. The subsequent response to instead remove all additions and present the object as a structure containing only its original components is a shift in opinion, but does continue to imply the idea of an eternal, unchanging object. We saw with land art too, that debate around it focused on the question of how to preserve something that, at its nature, is incredibly vulnerable to the ever-fluctuating environment. But what if the purpose of an object is to be used, to change? What indigenous arts bring to the table is the idea that an object is more than just a physical piece, a representation of an idea. Many indigenous artworks have lives of their own, their position as a cultural item extends beyond the object itself, which is why the idea of agents of decay gets a bit complicated.</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A0B8F9D2-AD65-412D-B6C7-778D44702D34}" type="slidenum">
              <a:rPr lang="en-GB" smtClean="0"/>
              <a:t>2</a:t>
            </a:fld>
            <a:endParaRPr lang="en-GB"/>
          </a:p>
        </p:txBody>
      </p:sp>
    </p:spTree>
    <p:extLst>
      <p:ext uri="{BB962C8B-B14F-4D97-AF65-F5344CB8AC3E}">
        <p14:creationId xmlns:p14="http://schemas.microsoft.com/office/powerpoint/2010/main" val="37082386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nSpc>
                <a:spcPct val="107000"/>
              </a:lnSpc>
              <a:spcAft>
                <a:spcPts val="800"/>
              </a:spcAft>
            </a:pPr>
            <a:r>
              <a:rPr lang="en-CA" sz="1800" dirty="0">
                <a:effectLst/>
                <a:latin typeface="Calibri" panose="020F0502020204030204" pitchFamily="34" charset="0"/>
                <a:ea typeface="Calibri" panose="020F0502020204030204" pitchFamily="34" charset="0"/>
                <a:cs typeface="Arial" panose="020B0604020202020204" pitchFamily="34" charset="0"/>
              </a:rPr>
              <a:t>There are thousands of indigenous groups in the world today and, naturally, each group has individual approaches to art and art making. Therefore, when we get into agents of decay, we see that it is pretty broad. Indigenous artworks range from a wide array of materials, including but not limited to: wood-based and textile weaving, ceramic beads, wood carving, stone carving, glass, ceramics, leather, metal work, quilting, etc. Therefore, when we talk about agents of decay we clearly see that each and every one of them has relevance in one or more aspects of indigenous arts.</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indent="228600">
              <a:lnSpc>
                <a:spcPct val="107000"/>
              </a:lnSpc>
              <a:spcAft>
                <a:spcPts val="800"/>
              </a:spcAft>
            </a:pPr>
            <a:r>
              <a:rPr lang="en-CA" sz="1800" dirty="0">
                <a:effectLst/>
                <a:latin typeface="Calibri" panose="020F0502020204030204" pitchFamily="34" charset="0"/>
                <a:ea typeface="Calibri" panose="020F0502020204030204" pitchFamily="34" charset="0"/>
                <a:cs typeface="Arial" panose="020B0604020202020204" pitchFamily="34" charset="0"/>
              </a:rPr>
              <a:t>Physical forces will have a great impact on outdoor structures, an earthquake or storm could displace a totem pole or damage outdoor rock art. Fire would pose a risk to many of the wooden and textile works. Again, wood and textiles will be vulnerable to pests, insects making homes, laying eggs, etc. Light causes some issue with fading of pigments in paint and such. Incorrect humidity could cause warping or moulding of materials if too humid or fraying if too dry. Lots of indigenous artworks are small, therefore quite </a:t>
            </a:r>
            <a:r>
              <a:rPr lang="en-CA" sz="1800" dirty="0" err="1">
                <a:effectLst/>
                <a:latin typeface="Calibri" panose="020F0502020204030204" pitchFamily="34" charset="0"/>
                <a:ea typeface="Calibri" panose="020F0502020204030204" pitchFamily="34" charset="0"/>
                <a:cs typeface="Arial" panose="020B0604020202020204" pitchFamily="34" charset="0"/>
              </a:rPr>
              <a:t>susceptable</a:t>
            </a:r>
            <a:r>
              <a:rPr lang="en-CA" sz="1800" dirty="0">
                <a:effectLst/>
                <a:latin typeface="Calibri" panose="020F0502020204030204" pitchFamily="34" charset="0"/>
                <a:ea typeface="Calibri" panose="020F0502020204030204" pitchFamily="34" charset="0"/>
                <a:cs typeface="Arial" panose="020B0604020202020204" pitchFamily="34" charset="0"/>
              </a:rPr>
              <a:t> to thieves. Large ones, on the other hand, like rock arts and totem poles, tend to be outdoors, and therefore susceptible to vandalism. Water can warp, stain, cause mould in many objects, wood, textile, paper, etc. Items placed outdoors are particularly vulnerable to pollutants, discolouration, staining, warping, are a few effects that can occur to an exposed object. Incorrect temperature, again, can cause warping and change in an object.</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A0B8F9D2-AD65-412D-B6C7-778D44702D34}" type="slidenum">
              <a:rPr lang="en-GB" smtClean="0"/>
              <a:t>3</a:t>
            </a:fld>
            <a:endParaRPr lang="en-GB"/>
          </a:p>
        </p:txBody>
      </p:sp>
    </p:spTree>
    <p:extLst>
      <p:ext uri="{BB962C8B-B14F-4D97-AF65-F5344CB8AC3E}">
        <p14:creationId xmlns:p14="http://schemas.microsoft.com/office/powerpoint/2010/main" val="8585018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nSpc>
                <a:spcPct val="107000"/>
              </a:lnSpc>
              <a:spcAft>
                <a:spcPts val="800"/>
              </a:spcAft>
            </a:pPr>
            <a:r>
              <a:rPr lang="en-CA" sz="1800" dirty="0">
                <a:effectLst/>
                <a:latin typeface="Calibri" panose="020F0502020204030204" pitchFamily="34" charset="0"/>
                <a:ea typeface="Calibri" panose="020F0502020204030204" pitchFamily="34" charset="0"/>
                <a:cs typeface="Arial" panose="020B0604020202020204" pitchFamily="34" charset="0"/>
              </a:rPr>
              <a:t>The big one, so to speak, is dissociation. </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indent="228600">
              <a:lnSpc>
                <a:spcPct val="107000"/>
              </a:lnSpc>
              <a:spcAft>
                <a:spcPts val="800"/>
              </a:spcAft>
            </a:pPr>
            <a:r>
              <a:rPr lang="en-CA" sz="1800" dirty="0">
                <a:effectLst/>
                <a:latin typeface="Calibri" panose="020F0502020204030204" pitchFamily="34" charset="0"/>
                <a:ea typeface="Calibri" panose="020F0502020204030204" pitchFamily="34" charset="0"/>
                <a:cs typeface="Arial" panose="020B0604020202020204" pitchFamily="34" charset="0"/>
              </a:rPr>
              <a:t>Many indigenous objects’ materiality extends beyond their physicality. They are both active matter themselves and exist as interconnected cultural ideas. This means that the object itself isn’t the thing with inherent value, but much of the value rests on the idea of the object and how it is treated during its natural lifetime. Many indigenous artworks aren’t built to last forever and were never meant to. Therefore, dissociation of many of these indigenous works is definitely an interesting case. As a result of colonialism, many cultures were displaced or lost all together. Objects were seized and taken to museums, collections and other institutions. As a result, the history and use of many objects is missing altogether. If displaced, the knowledge on an objects purpose or how to care for it may be gone. If knowledge on how to handle the object still exists, that doesn’t necessarily mean that the museum personnel are caring for it correctly.</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A0B8F9D2-AD65-412D-B6C7-778D44702D34}" type="slidenum">
              <a:rPr lang="en-GB" noProof="0" smtClean="0"/>
              <a:t>4</a:t>
            </a:fld>
            <a:endParaRPr lang="en-GB" noProof="0"/>
          </a:p>
        </p:txBody>
      </p:sp>
    </p:spTree>
    <p:extLst>
      <p:ext uri="{BB962C8B-B14F-4D97-AF65-F5344CB8AC3E}">
        <p14:creationId xmlns:p14="http://schemas.microsoft.com/office/powerpoint/2010/main" val="2998657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nSpc>
                <a:spcPct val="107000"/>
              </a:lnSpc>
              <a:spcAft>
                <a:spcPts val="800"/>
              </a:spcAft>
            </a:pPr>
            <a:r>
              <a:rPr lang="en-CA" sz="1800" dirty="0">
                <a:effectLst/>
                <a:latin typeface="Calibri" panose="020F0502020204030204" pitchFamily="34" charset="0"/>
                <a:ea typeface="Calibri" panose="020F0502020204030204" pitchFamily="34" charset="0"/>
                <a:cs typeface="Arial" panose="020B0604020202020204" pitchFamily="34" charset="0"/>
              </a:rPr>
              <a:t>First case study I am going to look into is wampum belts, starting with the tale of the peacemaker and a man named Hiawatha founding the Iroquois confederacy. Hiawatha lost his daughters to a man named </a:t>
            </a:r>
            <a:r>
              <a:rPr lang="en-CA" sz="1800" dirty="0" err="1">
                <a:effectLst/>
                <a:latin typeface="Calibri" panose="020F0502020204030204" pitchFamily="34" charset="0"/>
                <a:ea typeface="Calibri" panose="020F0502020204030204" pitchFamily="34" charset="0"/>
                <a:cs typeface="Arial" panose="020B0604020202020204" pitchFamily="34" charset="0"/>
              </a:rPr>
              <a:t>Tadodaho</a:t>
            </a:r>
            <a:r>
              <a:rPr lang="en-CA" sz="1800" dirty="0">
                <a:effectLst/>
                <a:latin typeface="Calibri" panose="020F0502020204030204" pitchFamily="34" charset="0"/>
                <a:ea typeface="Calibri" panose="020F0502020204030204" pitchFamily="34" charset="0"/>
                <a:cs typeface="Arial" panose="020B0604020202020204" pitchFamily="34" charset="0"/>
              </a:rPr>
              <a:t> in the wars between the nations. One day, the Peacemaker found him and used wampum beads to clear his grief, first from his eyes, then his ears, then his throat. After, Hiawatha had a clear mind and begun the process of uniting the five nations under the confederacy. This ceremony became the basis of an Iroquois tradition called the consolation. Considering their role is beginning the Confederacy, the wampum beads are used as a symbol of such. Wampum is used to organize meetings between the nations, as a representation of ones role in society, and to inform listeners during ceremonies that their words are the truth. </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indent="228600">
              <a:lnSpc>
                <a:spcPct val="107000"/>
              </a:lnSpc>
              <a:spcAft>
                <a:spcPts val="800"/>
              </a:spcAft>
            </a:pPr>
            <a:r>
              <a:rPr lang="en-CA" sz="1800" dirty="0">
                <a:effectLst/>
                <a:latin typeface="Calibri" panose="020F0502020204030204" pitchFamily="34" charset="0"/>
                <a:ea typeface="Calibri" panose="020F0502020204030204" pitchFamily="34" charset="0"/>
                <a:cs typeface="Arial" panose="020B0604020202020204" pitchFamily="34" charset="0"/>
              </a:rPr>
              <a:t>But what implications do these belts have in terms of conservation? The Onondaga nation was the group with the responsibility of caring for the belts of confederation, called the Fire Keepers of the grand council of Confederacy. Unfortunately, in the late 1800s and early 1900s the belts wound up in possession of museums, educational institutions, and private collections. They were returned in 1989 after the United States passed the Native American Graves Protection and Reparations Act, where items of cultural value must be returned to the nations they belong to if the institution that holds them receives financial support from the government.  </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indent="228600">
              <a:lnSpc>
                <a:spcPct val="107000"/>
              </a:lnSpc>
              <a:spcAft>
                <a:spcPts val="800"/>
              </a:spcAft>
            </a:pPr>
            <a:r>
              <a:rPr lang="en-CA" sz="1800" dirty="0">
                <a:effectLst/>
                <a:latin typeface="Calibri" panose="020F0502020204030204" pitchFamily="34" charset="0"/>
                <a:ea typeface="Calibri" panose="020F0502020204030204" pitchFamily="34" charset="0"/>
                <a:cs typeface="Arial" panose="020B0604020202020204" pitchFamily="34" charset="0"/>
              </a:rPr>
              <a:t>Returning the wampum belts was seen as controversial in some conservation circles, because of the nature of western dominance. There is a presumed authenticity inherent in an object that it should remain the same way forever. Why should items be returned if they are just relics? Wouldn’t putting something to use degrade it, eventually making it obsolete? It is not only the issue with theft as a result of colonization that makes the presence of these items in museums controversial, but also the fact that these items are denied their agency, their use. Can the oral traditions of the Haudenosaunee continue without these beads? Yes, in some aspects. Many Haudenosaunee use glass wampum beads as replacement. However, that doesn’t necessarily mean that it is fair to only consider the western viewpoints when considering the handling of traditional wampum belts. 12 Wampum belts were returned to the Onondaga in 1989. Each belt has a particular purpose. For example, the Hiawatha belt is used during Grand Councils of the Haudenosaunee to remind leaders of the peace and to keep it for the future. It is important to consider the Indigenous perspectives, that </a:t>
            </a:r>
            <a:r>
              <a:rPr lang="en-CA" sz="1800" dirty="0" err="1">
                <a:effectLst/>
                <a:latin typeface="Calibri" panose="020F0502020204030204" pitchFamily="34" charset="0"/>
                <a:ea typeface="Calibri" panose="020F0502020204030204" pitchFamily="34" charset="0"/>
                <a:cs typeface="Arial" panose="020B0604020202020204" pitchFamily="34" charset="0"/>
              </a:rPr>
              <a:t>theres</a:t>
            </a:r>
            <a:r>
              <a:rPr lang="en-CA" sz="1800" dirty="0">
                <a:effectLst/>
                <a:latin typeface="Calibri" panose="020F0502020204030204" pitchFamily="34" charset="0"/>
                <a:ea typeface="Calibri" panose="020F0502020204030204" pitchFamily="34" charset="0"/>
                <a:cs typeface="Arial" panose="020B0604020202020204" pitchFamily="34" charset="0"/>
              </a:rPr>
              <a:t> not simply one way to handle objects.</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A0B8F9D2-AD65-412D-B6C7-778D44702D34}" type="slidenum">
              <a:rPr lang="en-GB" noProof="0" smtClean="0"/>
              <a:t>5</a:t>
            </a:fld>
            <a:endParaRPr lang="en-GB" noProof="0"/>
          </a:p>
        </p:txBody>
      </p:sp>
    </p:spTree>
    <p:extLst>
      <p:ext uri="{BB962C8B-B14F-4D97-AF65-F5344CB8AC3E}">
        <p14:creationId xmlns:p14="http://schemas.microsoft.com/office/powerpoint/2010/main" val="2867371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Arial" panose="020B0604020202020204" pitchFamily="34" charset="0"/>
              </a:rPr>
              <a:t>We talked about controversies surrounding the use of historical items even in week one, with say, Marilyn </a:t>
            </a:r>
            <a:r>
              <a:rPr lang="en-CA" sz="1800" dirty="0" err="1">
                <a:effectLst/>
                <a:latin typeface="Calibri" panose="020F0502020204030204" pitchFamily="34" charset="0"/>
                <a:ea typeface="Calibri" panose="020F0502020204030204" pitchFamily="34" charset="0"/>
                <a:cs typeface="Arial" panose="020B0604020202020204" pitchFamily="34" charset="0"/>
              </a:rPr>
              <a:t>Monroes</a:t>
            </a:r>
            <a:r>
              <a:rPr lang="en-CA" sz="1800" dirty="0">
                <a:effectLst/>
                <a:latin typeface="Calibri" panose="020F0502020204030204" pitchFamily="34" charset="0"/>
                <a:ea typeface="Calibri" panose="020F0502020204030204" pitchFamily="34" charset="0"/>
                <a:cs typeface="Arial" panose="020B0604020202020204" pitchFamily="34" charset="0"/>
              </a:rPr>
              <a:t> dress or James </a:t>
            </a:r>
            <a:r>
              <a:rPr lang="en-CA" sz="1800" dirty="0" err="1">
                <a:effectLst/>
                <a:latin typeface="Calibri" panose="020F0502020204030204" pitchFamily="34" charset="0"/>
                <a:ea typeface="Calibri" panose="020F0502020204030204" pitchFamily="34" charset="0"/>
                <a:cs typeface="Arial" panose="020B0604020202020204" pitchFamily="34" charset="0"/>
              </a:rPr>
              <a:t>Madisons</a:t>
            </a:r>
            <a:r>
              <a:rPr lang="en-CA" sz="1800" dirty="0">
                <a:effectLst/>
                <a:latin typeface="Calibri" panose="020F0502020204030204" pitchFamily="34" charset="0"/>
                <a:ea typeface="Calibri" panose="020F0502020204030204" pitchFamily="34" charset="0"/>
                <a:cs typeface="Arial" panose="020B0604020202020204" pitchFamily="34" charset="0"/>
              </a:rPr>
              <a:t> flute. Or what about the changing nature of land art? Should we reconsider our conservation approaches to ‘western’ artworks as well? Why can or can’t these things be changeable or usable too?</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A0B8F9D2-AD65-412D-B6C7-778D44702D34}" type="slidenum">
              <a:rPr lang="en-GB" noProof="0" smtClean="0"/>
              <a:t>6</a:t>
            </a:fld>
            <a:endParaRPr lang="en-GB" noProof="0"/>
          </a:p>
        </p:txBody>
      </p:sp>
    </p:spTree>
    <p:extLst>
      <p:ext uri="{BB962C8B-B14F-4D97-AF65-F5344CB8AC3E}">
        <p14:creationId xmlns:p14="http://schemas.microsoft.com/office/powerpoint/2010/main" val="367116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nSpc>
                <a:spcPct val="107000"/>
              </a:lnSpc>
              <a:spcAft>
                <a:spcPts val="800"/>
              </a:spcAft>
            </a:pPr>
            <a:r>
              <a:rPr lang="en-CA" sz="1800" dirty="0">
                <a:effectLst/>
                <a:latin typeface="Calibri" panose="020F0502020204030204" pitchFamily="34" charset="0"/>
                <a:ea typeface="Calibri" panose="020F0502020204030204" pitchFamily="34" charset="0"/>
                <a:cs typeface="Arial" panose="020B0604020202020204" pitchFamily="34" charset="0"/>
              </a:rPr>
              <a:t>The next case study I will explore is that of Northwest Coast totem poles. There are two kinds of totem poles: structural totem poles and free-standing poles. Free-standing poles were built to honour the living and the dead. Totem poles are typically carved from western cedar, these trees are large, </a:t>
            </a:r>
            <a:r>
              <a:rPr lang="en-CA" sz="1800" dirty="0" err="1">
                <a:effectLst/>
                <a:latin typeface="Calibri" panose="020F0502020204030204" pitchFamily="34" charset="0"/>
                <a:ea typeface="Calibri" panose="020F0502020204030204" pitchFamily="34" charset="0"/>
                <a:cs typeface="Arial" panose="020B0604020202020204" pitchFamily="34" charset="0"/>
              </a:rPr>
              <a:t>carvable</a:t>
            </a:r>
            <a:r>
              <a:rPr lang="en-CA" sz="1800" dirty="0">
                <a:effectLst/>
                <a:latin typeface="Calibri" panose="020F0502020204030204" pitchFamily="34" charset="0"/>
                <a:ea typeface="Calibri" panose="020F0502020204030204" pitchFamily="34" charset="0"/>
                <a:cs typeface="Arial" panose="020B0604020202020204" pitchFamily="34" charset="0"/>
              </a:rPr>
              <a:t>, and decay slowly. They are then painted. Choices in paint colour vary from place to place. </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indent="228600">
              <a:lnSpc>
                <a:spcPct val="107000"/>
              </a:lnSpc>
              <a:spcAft>
                <a:spcPts val="800"/>
              </a:spcAft>
            </a:pPr>
            <a:r>
              <a:rPr lang="en-CA" sz="1800" dirty="0">
                <a:effectLst/>
                <a:latin typeface="Calibri" panose="020F0502020204030204" pitchFamily="34" charset="0"/>
                <a:ea typeface="Calibri" panose="020F0502020204030204" pitchFamily="34" charset="0"/>
                <a:cs typeface="Arial" panose="020B0604020202020204" pitchFamily="34" charset="0"/>
              </a:rPr>
              <a:t>There is, again, not much consensus on how exactly Northwest Coast totem poles should be conserved. These poles were erected ceremonially, but they had no regular use afterward. Many poles were destroyed as a result of colonialism, but plenty were preserved after being taken to Canadian, European, and American museum institutions. Of course these acquisitions were not treated with any consultation of Native American communities in mind, they were repaired, cleaned, and sometimes repainted by the judgement of museum conservators only. In the late 1800s there was a “Scramble for Northwest Coast Artefacts”. There was a sense of urgency in that the ongoing colonialism of the modern era was killing off native cultures, so the scientific community believed that the theft of these items was an act of preservation.</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indent="228600">
              <a:lnSpc>
                <a:spcPct val="107000"/>
              </a:lnSpc>
              <a:spcAft>
                <a:spcPts val="800"/>
              </a:spcAft>
            </a:pPr>
            <a:r>
              <a:rPr lang="en-CA" sz="1800" dirty="0">
                <a:effectLst/>
                <a:latin typeface="Calibri" panose="020F0502020204030204" pitchFamily="34" charset="0"/>
                <a:ea typeface="Calibri" panose="020F0502020204030204" pitchFamily="34" charset="0"/>
                <a:cs typeface="Arial" panose="020B0604020202020204" pitchFamily="34" charset="0"/>
              </a:rPr>
              <a:t>These, and museum acquisitions in general, are an incredibly controversial topic. Many poles have been repatriated, whether to cultural centers or otherwise. Some indigenous people are thankful, despite the unjust circumstances, that the presence of poles in museum collections led to their preservation. A ‘revival’ of totem pole carving arose in the mid-19</a:t>
            </a:r>
            <a:r>
              <a:rPr lang="en-CA" sz="1800" baseline="30000" dirty="0">
                <a:effectLst/>
                <a:latin typeface="Calibri" panose="020F0502020204030204" pitchFamily="34" charset="0"/>
                <a:ea typeface="Calibri" panose="020F0502020204030204" pitchFamily="34" charset="0"/>
                <a:cs typeface="Arial" panose="020B0604020202020204" pitchFamily="34" charset="0"/>
              </a:rPr>
              <a:t>th</a:t>
            </a:r>
            <a:r>
              <a:rPr lang="en-CA" sz="1800" dirty="0">
                <a:effectLst/>
                <a:latin typeface="Calibri" panose="020F0502020204030204" pitchFamily="34" charset="0"/>
                <a:ea typeface="Calibri" panose="020F0502020204030204" pitchFamily="34" charset="0"/>
                <a:cs typeface="Arial" panose="020B0604020202020204" pitchFamily="34" charset="0"/>
              </a:rPr>
              <a:t> century, with artists like Mungo Martin training new carvers by building modified replicas of those that have been preserved. Even this is controversial to some Native people, that the creation of replicas and the repairing of totem poles is a defilement of the original object. </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A0B8F9D2-AD65-412D-B6C7-778D44702D34}" type="slidenum">
              <a:rPr lang="en-GB" noProof="0" smtClean="0"/>
              <a:t>7</a:t>
            </a:fld>
            <a:endParaRPr lang="en-GB" noProof="0"/>
          </a:p>
        </p:txBody>
      </p:sp>
    </p:spTree>
    <p:extLst>
      <p:ext uri="{BB962C8B-B14F-4D97-AF65-F5344CB8AC3E}">
        <p14:creationId xmlns:p14="http://schemas.microsoft.com/office/powerpoint/2010/main" val="2200554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Arial" panose="020B0604020202020204" pitchFamily="34" charset="0"/>
              </a:rPr>
              <a:t>Other solutions to totem preservation were proposed in the mid 19</a:t>
            </a:r>
            <a:r>
              <a:rPr lang="en-CA" sz="1800" baseline="30000" dirty="0">
                <a:effectLst/>
                <a:latin typeface="Calibri" panose="020F0502020204030204" pitchFamily="34" charset="0"/>
                <a:ea typeface="Calibri" panose="020F0502020204030204" pitchFamily="34" charset="0"/>
                <a:cs typeface="Arial" panose="020B0604020202020204" pitchFamily="34" charset="0"/>
              </a:rPr>
              <a:t>th</a:t>
            </a:r>
            <a:r>
              <a:rPr lang="en-CA" sz="1800" dirty="0">
                <a:effectLst/>
                <a:latin typeface="Calibri" panose="020F0502020204030204" pitchFamily="34" charset="0"/>
                <a:ea typeface="Calibri" panose="020F0502020204030204" pitchFamily="34" charset="0"/>
                <a:cs typeface="Arial" panose="020B0604020202020204" pitchFamily="34" charset="0"/>
              </a:rPr>
              <a:t> century. For example, with the Southeast Alaska Indian Arts Council, which was created to assess ownership and preservation needs of totem poles. The council was established with agreements from people from villages all over Alaska. The council moved poles from small villages to the cultural center at Ketchikan so they could be monitored and conserved. The project was a combined effort between the US forest services, the Alaska Native Brotherhood, the Indian Arts Council, and others to properly assess preservation needs. It was suggested to use a gaseous fumigant that could reach the more internal areas of the totem poles to prevent moulding and infestations. This would be accompanied by water repellant. Vegetation would have to be removed to prevent decay at the base and keep the poles standing strong. These basic conservation rules continue to be used by many totem conservation groups today. </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A0B8F9D2-AD65-412D-B6C7-778D44702D34}" type="slidenum">
              <a:rPr lang="en-GB" noProof="0" smtClean="0"/>
              <a:t>8</a:t>
            </a:fld>
            <a:endParaRPr lang="en-GB" noProof="0"/>
          </a:p>
        </p:txBody>
      </p:sp>
    </p:spTree>
    <p:extLst>
      <p:ext uri="{BB962C8B-B14F-4D97-AF65-F5344CB8AC3E}">
        <p14:creationId xmlns:p14="http://schemas.microsoft.com/office/powerpoint/2010/main" val="32374387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Arial" panose="020B0604020202020204" pitchFamily="34" charset="0"/>
              </a:rPr>
              <a:t>It was tradition that, sometimes, when an old totem pole collapsed or was too worn to continue to stand safely, it would be deconstructed and a modified copy would be created by a new carver. Then, a ceremony would be performed to erect the new pole. This is not necessarily a universal solution to a collapsed totem pole. In some cases, the pole would be retired completely. I’m curious about </a:t>
            </a:r>
            <a:r>
              <a:rPr lang="en-CA" sz="1800" dirty="0" err="1">
                <a:effectLst/>
                <a:latin typeface="Calibri" panose="020F0502020204030204" pitchFamily="34" charset="0"/>
                <a:ea typeface="Calibri" panose="020F0502020204030204" pitchFamily="34" charset="0"/>
                <a:cs typeface="Arial" panose="020B0604020202020204" pitchFamily="34" charset="0"/>
              </a:rPr>
              <a:t>everyones</a:t>
            </a:r>
            <a:r>
              <a:rPr lang="en-CA" sz="1800" dirty="0">
                <a:effectLst/>
                <a:latin typeface="Calibri" panose="020F0502020204030204" pitchFamily="34" charset="0"/>
                <a:ea typeface="Calibri" panose="020F0502020204030204" pitchFamily="34" charset="0"/>
                <a:cs typeface="Arial" panose="020B0604020202020204" pitchFamily="34" charset="0"/>
              </a:rPr>
              <a:t> thoughts on authenticity here. If replicas, or almost-replicas (considering it is improper to create an exact replica of another carvers totem pole) should be treated as authentic as the original? Is authenticity even a valid metric in the first place?</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endParaRPr lang="en-GB" dirty="0"/>
          </a:p>
        </p:txBody>
      </p:sp>
      <p:sp>
        <p:nvSpPr>
          <p:cNvPr id="4" name="Slide Number Placeholder 3"/>
          <p:cNvSpPr>
            <a:spLocks noGrp="1"/>
          </p:cNvSpPr>
          <p:nvPr>
            <p:ph type="sldNum" sz="quarter" idx="5"/>
          </p:nvPr>
        </p:nvSpPr>
        <p:spPr/>
        <p:txBody>
          <a:bodyPr/>
          <a:lstStyle/>
          <a:p>
            <a:fld id="{A0B8F9D2-AD65-412D-B6C7-778D44702D34}" type="slidenum">
              <a:rPr lang="en-GB" noProof="0" smtClean="0"/>
              <a:t>9</a:t>
            </a:fld>
            <a:endParaRPr lang="en-GB" noProof="0"/>
          </a:p>
        </p:txBody>
      </p:sp>
    </p:spTree>
    <p:extLst>
      <p:ext uri="{BB962C8B-B14F-4D97-AF65-F5344CB8AC3E}">
        <p14:creationId xmlns:p14="http://schemas.microsoft.com/office/powerpoint/2010/main" val="28809016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GB"/>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pPr rtl="0"/>
            <a:fld id="{DA2BD27C-DAB6-488B-82E5-7321AF16D95B}" type="datetime1">
              <a:rPr lang="en-GB" noProof="0" smtClean="0"/>
              <a:t>27/02/2023</a:t>
            </a:fld>
            <a:endParaRPr lang="en-GB" noProof="0"/>
          </a:p>
        </p:txBody>
      </p:sp>
      <p:sp>
        <p:nvSpPr>
          <p:cNvPr id="5" name="Footer Placeholder 4"/>
          <p:cNvSpPr>
            <a:spLocks noGrp="1"/>
          </p:cNvSpPr>
          <p:nvPr>
            <p:ph type="ftr" sz="quarter" idx="11"/>
          </p:nvPr>
        </p:nvSpPr>
        <p:spPr>
          <a:xfrm>
            <a:off x="2692397" y="5037663"/>
            <a:ext cx="5214635" cy="279400"/>
          </a:xfrm>
        </p:spPr>
        <p:txBody>
          <a:bodyPr/>
          <a:lstStyle/>
          <a:p>
            <a:pPr rtl="0"/>
            <a:r>
              <a:rPr lang="en-GB" noProof="0"/>
              <a:t>
              </a:t>
            </a:r>
          </a:p>
        </p:txBody>
      </p:sp>
      <p:sp>
        <p:nvSpPr>
          <p:cNvPr id="6" name="Slide Number Placeholder 5"/>
          <p:cNvSpPr>
            <a:spLocks noGrp="1"/>
          </p:cNvSpPr>
          <p:nvPr>
            <p:ph type="sldNum" sz="quarter" idx="12"/>
          </p:nvPr>
        </p:nvSpPr>
        <p:spPr>
          <a:xfrm>
            <a:off x="8956900" y="5037663"/>
            <a:ext cx="551167" cy="279400"/>
          </a:xfrm>
        </p:spPr>
        <p:txBody>
          <a:bodyPr/>
          <a:lstStyle/>
          <a:p>
            <a:pPr rtl="0"/>
            <a:fld id="{6D22F896-40B5-4ADD-8801-0D06FADFA095}" type="slidenum">
              <a:rPr lang="en-GB" noProof="0" smtClean="0"/>
              <a:t>‹#›</a:t>
            </a:fld>
            <a:endParaRPr lang="en-GB" noProof="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577972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pPr rtl="0"/>
            <a:fld id="{0779D5CD-17F7-4E69-921A-19CE56DC1F66}" type="datetime1">
              <a:rPr lang="en-GB" noProof="0" smtClean="0"/>
              <a:t>27/02/2023</a:t>
            </a:fld>
            <a:endParaRPr lang="en-GB" noProof="0"/>
          </a:p>
        </p:txBody>
      </p:sp>
      <p:sp>
        <p:nvSpPr>
          <p:cNvPr id="6" name="Footer Placeholder 5"/>
          <p:cNvSpPr>
            <a:spLocks noGrp="1"/>
          </p:cNvSpPr>
          <p:nvPr>
            <p:ph type="ftr" sz="quarter" idx="11"/>
          </p:nvPr>
        </p:nvSpPr>
        <p:spPr/>
        <p:txBody>
          <a:bodyPr/>
          <a:lstStyle/>
          <a:p>
            <a:pPr rtl="0"/>
            <a:r>
              <a:rPr lang="en-GB" noProof="0"/>
              <a:t>
              </a:t>
            </a:r>
          </a:p>
        </p:txBody>
      </p:sp>
      <p:sp>
        <p:nvSpPr>
          <p:cNvPr id="7" name="Slide Number Placeholder 6"/>
          <p:cNvSpPr>
            <a:spLocks noGrp="1"/>
          </p:cNvSpPr>
          <p:nvPr>
            <p:ph type="sldNum" sz="quarter" idx="12"/>
          </p:nvPr>
        </p:nvSpPr>
        <p:spPr/>
        <p:txBody>
          <a:bodyPr/>
          <a:lstStyle/>
          <a:p>
            <a:pPr rtl="0"/>
            <a:fld id="{6D22F896-40B5-4ADD-8801-0D06FADFA095}" type="slidenum">
              <a:rPr lang="en-GB" noProof="0" smtClean="0"/>
              <a:pPr/>
              <a:t>‹#›</a:t>
            </a:fld>
            <a:endParaRPr lang="en-GB" noProof="0"/>
          </a:p>
        </p:txBody>
      </p:sp>
    </p:spTree>
    <p:extLst>
      <p:ext uri="{BB962C8B-B14F-4D97-AF65-F5344CB8AC3E}">
        <p14:creationId xmlns:p14="http://schemas.microsoft.com/office/powerpoint/2010/main" val="301806766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pPr rtl="0"/>
            <a:fld id="{0779D5CD-17F7-4E69-921A-19CE56DC1F66}" type="datetime1">
              <a:rPr lang="en-GB" noProof="0" smtClean="0"/>
              <a:t>27/02/2023</a:t>
            </a:fld>
            <a:endParaRPr lang="en-GB" noProof="0"/>
          </a:p>
        </p:txBody>
      </p:sp>
      <p:sp>
        <p:nvSpPr>
          <p:cNvPr id="5" name="Footer Placeholder 4"/>
          <p:cNvSpPr>
            <a:spLocks noGrp="1"/>
          </p:cNvSpPr>
          <p:nvPr>
            <p:ph type="ftr" sz="quarter" idx="11"/>
          </p:nvPr>
        </p:nvSpPr>
        <p:spPr/>
        <p:txBody>
          <a:bodyPr/>
          <a:lstStyle/>
          <a:p>
            <a:pPr rtl="0"/>
            <a:r>
              <a:rPr lang="en-GB" noProof="0"/>
              <a:t>
              </a:t>
            </a:r>
          </a:p>
        </p:txBody>
      </p:sp>
      <p:sp>
        <p:nvSpPr>
          <p:cNvPr id="6" name="Slide Number Placeholder 5"/>
          <p:cNvSpPr>
            <a:spLocks noGrp="1"/>
          </p:cNvSpPr>
          <p:nvPr>
            <p:ph type="sldNum" sz="quarter" idx="12"/>
          </p:nvPr>
        </p:nvSpPr>
        <p:spPr/>
        <p:txBody>
          <a:bodyPr/>
          <a:lstStyle/>
          <a:p>
            <a:pPr rtl="0"/>
            <a:fld id="{6D22F896-40B5-4ADD-8801-0D06FADFA095}" type="slidenum">
              <a:rPr lang="en-GB" noProof="0" smtClean="0"/>
              <a:pPr/>
              <a:t>‹#›</a:t>
            </a:fld>
            <a:endParaRPr lang="en-GB" noProof="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1419209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pPr rtl="0"/>
            <a:fld id="{0779D5CD-17F7-4E69-921A-19CE56DC1F66}" type="datetime1">
              <a:rPr lang="en-GB" noProof="0" smtClean="0"/>
              <a:t>27/02/2023</a:t>
            </a:fld>
            <a:endParaRPr lang="en-GB" noProof="0"/>
          </a:p>
        </p:txBody>
      </p:sp>
      <p:sp>
        <p:nvSpPr>
          <p:cNvPr id="5" name="Footer Placeholder 4"/>
          <p:cNvSpPr>
            <a:spLocks noGrp="1"/>
          </p:cNvSpPr>
          <p:nvPr>
            <p:ph type="ftr" sz="quarter" idx="11"/>
          </p:nvPr>
        </p:nvSpPr>
        <p:spPr/>
        <p:txBody>
          <a:bodyPr/>
          <a:lstStyle/>
          <a:p>
            <a:pPr rtl="0"/>
            <a:r>
              <a:rPr lang="en-GB" noProof="0"/>
              <a:t>
              </a:t>
            </a:r>
          </a:p>
        </p:txBody>
      </p:sp>
      <p:sp>
        <p:nvSpPr>
          <p:cNvPr id="6" name="Slide Number Placeholder 5"/>
          <p:cNvSpPr>
            <a:spLocks noGrp="1"/>
          </p:cNvSpPr>
          <p:nvPr>
            <p:ph type="sldNum" sz="quarter" idx="12"/>
          </p:nvPr>
        </p:nvSpPr>
        <p:spPr/>
        <p:txBody>
          <a:bodyPr/>
          <a:lstStyle/>
          <a:p>
            <a:pPr rtl="0"/>
            <a:fld id="{6D22F896-40B5-4ADD-8801-0D06FADFA095}" type="slidenum">
              <a:rPr lang="en-GB" noProof="0" smtClean="0"/>
              <a:pPr/>
              <a:t>‹#›</a:t>
            </a:fld>
            <a:endParaRPr lang="en-GB" noProof="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2372291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pPr rtl="0"/>
            <a:fld id="{0779D5CD-17F7-4E69-921A-19CE56DC1F66}" type="datetime1">
              <a:rPr lang="en-GB" noProof="0" smtClean="0"/>
              <a:t>27/02/2023</a:t>
            </a:fld>
            <a:endParaRPr lang="en-GB" noProof="0"/>
          </a:p>
        </p:txBody>
      </p:sp>
      <p:sp>
        <p:nvSpPr>
          <p:cNvPr id="5" name="Footer Placeholder 4"/>
          <p:cNvSpPr>
            <a:spLocks noGrp="1"/>
          </p:cNvSpPr>
          <p:nvPr>
            <p:ph type="ftr" sz="quarter" idx="11"/>
          </p:nvPr>
        </p:nvSpPr>
        <p:spPr/>
        <p:txBody>
          <a:bodyPr/>
          <a:lstStyle/>
          <a:p>
            <a:pPr rtl="0"/>
            <a:r>
              <a:rPr lang="en-GB" noProof="0"/>
              <a:t>
              </a:t>
            </a:r>
          </a:p>
        </p:txBody>
      </p:sp>
      <p:sp>
        <p:nvSpPr>
          <p:cNvPr id="6" name="Slide Number Placeholder 5"/>
          <p:cNvSpPr>
            <a:spLocks noGrp="1"/>
          </p:cNvSpPr>
          <p:nvPr>
            <p:ph type="sldNum" sz="quarter" idx="12"/>
          </p:nvPr>
        </p:nvSpPr>
        <p:spPr/>
        <p:txBody>
          <a:bodyPr/>
          <a:lstStyle/>
          <a:p>
            <a:pPr rtl="0"/>
            <a:fld id="{6D22F896-40B5-4ADD-8801-0D06FADFA095}" type="slidenum">
              <a:rPr lang="en-GB" noProof="0" smtClean="0"/>
              <a:pPr/>
              <a:t>‹#›</a:t>
            </a:fld>
            <a:endParaRPr lang="en-GB" noProof="0"/>
          </a:p>
        </p:txBody>
      </p:sp>
    </p:spTree>
    <p:extLst>
      <p:ext uri="{BB962C8B-B14F-4D97-AF65-F5344CB8AC3E}">
        <p14:creationId xmlns:p14="http://schemas.microsoft.com/office/powerpoint/2010/main" val="169312374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GB"/>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pPr rtl="0"/>
            <a:fld id="{0779D5CD-17F7-4E69-921A-19CE56DC1F66}" type="datetime1">
              <a:rPr lang="en-GB" noProof="0" smtClean="0"/>
              <a:t>27/02/2023</a:t>
            </a:fld>
            <a:endParaRPr lang="en-GB" noProof="0"/>
          </a:p>
        </p:txBody>
      </p:sp>
      <p:sp>
        <p:nvSpPr>
          <p:cNvPr id="5" name="Footer Placeholder 4"/>
          <p:cNvSpPr>
            <a:spLocks noGrp="1"/>
          </p:cNvSpPr>
          <p:nvPr>
            <p:ph type="ftr" sz="quarter" idx="11"/>
          </p:nvPr>
        </p:nvSpPr>
        <p:spPr/>
        <p:txBody>
          <a:bodyPr/>
          <a:lstStyle/>
          <a:p>
            <a:pPr rtl="0"/>
            <a:r>
              <a:rPr lang="en-GB" noProof="0"/>
              <a:t>
              </a:t>
            </a:r>
          </a:p>
        </p:txBody>
      </p:sp>
      <p:sp>
        <p:nvSpPr>
          <p:cNvPr id="6" name="Slide Number Placeholder 5"/>
          <p:cNvSpPr>
            <a:spLocks noGrp="1"/>
          </p:cNvSpPr>
          <p:nvPr>
            <p:ph type="sldNum" sz="quarter" idx="12"/>
          </p:nvPr>
        </p:nvSpPr>
        <p:spPr/>
        <p:txBody>
          <a:bodyPr/>
          <a:lstStyle/>
          <a:p>
            <a:pPr rtl="0"/>
            <a:fld id="{6D22F896-40B5-4ADD-8801-0D06FADFA095}" type="slidenum">
              <a:rPr lang="en-GB" noProof="0" smtClean="0"/>
              <a:pPr/>
              <a:t>‹#›</a:t>
            </a:fld>
            <a:endParaRPr lang="en-GB" noProof="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702275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pPr rtl="0"/>
            <a:fld id="{0779D5CD-17F7-4E69-921A-19CE56DC1F66}" type="datetime1">
              <a:rPr lang="en-GB" noProof="0" smtClean="0"/>
              <a:t>27/02/2023</a:t>
            </a:fld>
            <a:endParaRPr lang="en-GB" noProof="0"/>
          </a:p>
        </p:txBody>
      </p:sp>
      <p:sp>
        <p:nvSpPr>
          <p:cNvPr id="5" name="Footer Placeholder 4"/>
          <p:cNvSpPr>
            <a:spLocks noGrp="1"/>
          </p:cNvSpPr>
          <p:nvPr>
            <p:ph type="ftr" sz="quarter" idx="11"/>
          </p:nvPr>
        </p:nvSpPr>
        <p:spPr/>
        <p:txBody>
          <a:bodyPr/>
          <a:lstStyle/>
          <a:p>
            <a:pPr rtl="0"/>
            <a:r>
              <a:rPr lang="en-GB" noProof="0"/>
              <a:t>
              </a:t>
            </a:r>
          </a:p>
        </p:txBody>
      </p:sp>
      <p:sp>
        <p:nvSpPr>
          <p:cNvPr id="6" name="Slide Number Placeholder 5"/>
          <p:cNvSpPr>
            <a:spLocks noGrp="1"/>
          </p:cNvSpPr>
          <p:nvPr>
            <p:ph type="sldNum" sz="quarter" idx="12"/>
          </p:nvPr>
        </p:nvSpPr>
        <p:spPr/>
        <p:txBody>
          <a:bodyPr/>
          <a:lstStyle/>
          <a:p>
            <a:pPr rtl="0"/>
            <a:fld id="{6D22F896-40B5-4ADD-8801-0D06FADFA095}" type="slidenum">
              <a:rPr lang="en-GB" noProof="0" smtClean="0"/>
              <a:pPr/>
              <a:t>‹#›</a:t>
            </a:fld>
            <a:endParaRPr lang="en-GB" noProof="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0132310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pPr rtl="0"/>
            <a:fld id="{733075B0-4089-45F9-9B19-967A9BB92BC0}" type="datetime1">
              <a:rPr lang="en-GB" noProof="0" smtClean="0"/>
              <a:t>27/02/2023</a:t>
            </a:fld>
            <a:endParaRPr lang="en-GB" noProof="0"/>
          </a:p>
        </p:txBody>
      </p:sp>
      <p:sp>
        <p:nvSpPr>
          <p:cNvPr id="5" name="Footer Placeholder 4"/>
          <p:cNvSpPr>
            <a:spLocks noGrp="1"/>
          </p:cNvSpPr>
          <p:nvPr>
            <p:ph type="ftr" sz="quarter" idx="11"/>
          </p:nvPr>
        </p:nvSpPr>
        <p:spPr/>
        <p:txBody>
          <a:bodyPr/>
          <a:lstStyle/>
          <a:p>
            <a:pPr rtl="0"/>
            <a:r>
              <a:rPr lang="en-GB" noProof="0"/>
              <a:t>
              </a:t>
            </a:r>
          </a:p>
        </p:txBody>
      </p:sp>
      <p:sp>
        <p:nvSpPr>
          <p:cNvPr id="6" name="Slide Number Placeholder 5"/>
          <p:cNvSpPr>
            <a:spLocks noGrp="1"/>
          </p:cNvSpPr>
          <p:nvPr>
            <p:ph type="sldNum" sz="quarter" idx="12"/>
          </p:nvPr>
        </p:nvSpPr>
        <p:spPr/>
        <p:txBody>
          <a:bodyPr/>
          <a:lstStyle/>
          <a:p>
            <a:pPr rtl="0"/>
            <a:fld id="{6D22F896-40B5-4ADD-8801-0D06FADFA095}" type="slidenum">
              <a:rPr lang="en-GB" noProof="0" smtClean="0"/>
              <a:t>‹#›</a:t>
            </a:fld>
            <a:endParaRPr lang="en-GB" noProof="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353650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pPr rtl="0"/>
            <a:fld id="{62040DA5-621E-48A2-AAAC-4556B857B153}" type="datetime1">
              <a:rPr lang="en-GB" noProof="0" smtClean="0"/>
              <a:t>27/02/2023</a:t>
            </a:fld>
            <a:endParaRPr lang="en-GB" noProof="0"/>
          </a:p>
        </p:txBody>
      </p:sp>
      <p:sp>
        <p:nvSpPr>
          <p:cNvPr id="5" name="Footer Placeholder 4"/>
          <p:cNvSpPr>
            <a:spLocks noGrp="1"/>
          </p:cNvSpPr>
          <p:nvPr>
            <p:ph type="ftr" sz="quarter" idx="11"/>
          </p:nvPr>
        </p:nvSpPr>
        <p:spPr/>
        <p:txBody>
          <a:bodyPr/>
          <a:lstStyle/>
          <a:p>
            <a:pPr rtl="0"/>
            <a:r>
              <a:rPr lang="en-GB" noProof="0"/>
              <a:t>
              </a:t>
            </a:r>
          </a:p>
        </p:txBody>
      </p:sp>
      <p:sp>
        <p:nvSpPr>
          <p:cNvPr id="6" name="Slide Number Placeholder 5"/>
          <p:cNvSpPr>
            <a:spLocks noGrp="1"/>
          </p:cNvSpPr>
          <p:nvPr>
            <p:ph type="sldNum" sz="quarter" idx="12"/>
          </p:nvPr>
        </p:nvSpPr>
        <p:spPr/>
        <p:txBody>
          <a:bodyPr/>
          <a:lstStyle/>
          <a:p>
            <a:pPr rtl="0"/>
            <a:fld id="{6D22F896-40B5-4ADD-8801-0D06FADFA095}" type="slidenum">
              <a:rPr lang="en-GB" noProof="0" smtClean="0"/>
              <a:t>‹#›</a:t>
            </a:fld>
            <a:endParaRPr lang="en-GB" noProof="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18238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pPr rtl="0"/>
            <a:fld id="{CDCF256B-1B03-49D8-BC30-2432A49CFF49}" type="datetime1">
              <a:rPr lang="en-GB" noProof="0" smtClean="0"/>
              <a:t>27/02/2023</a:t>
            </a:fld>
            <a:endParaRPr lang="en-GB" noProof="0"/>
          </a:p>
        </p:txBody>
      </p:sp>
      <p:sp>
        <p:nvSpPr>
          <p:cNvPr id="5" name="Footer Placeholder 4"/>
          <p:cNvSpPr>
            <a:spLocks noGrp="1"/>
          </p:cNvSpPr>
          <p:nvPr>
            <p:ph type="ftr" sz="quarter" idx="11"/>
          </p:nvPr>
        </p:nvSpPr>
        <p:spPr/>
        <p:txBody>
          <a:bodyPr/>
          <a:lstStyle/>
          <a:p>
            <a:pPr rtl="0"/>
            <a:r>
              <a:rPr lang="en-GB" noProof="0"/>
              <a:t>
              </a:t>
            </a:r>
          </a:p>
        </p:txBody>
      </p:sp>
      <p:sp>
        <p:nvSpPr>
          <p:cNvPr id="6" name="Slide Number Placeholder 5"/>
          <p:cNvSpPr>
            <a:spLocks noGrp="1"/>
          </p:cNvSpPr>
          <p:nvPr>
            <p:ph type="sldNum" sz="quarter" idx="12"/>
          </p:nvPr>
        </p:nvSpPr>
        <p:spPr/>
        <p:txBody>
          <a:bodyPr/>
          <a:lstStyle/>
          <a:p>
            <a:pPr rtl="0"/>
            <a:fld id="{6D22F896-40B5-4ADD-8801-0D06FADFA095}" type="slidenum">
              <a:rPr lang="en-GB" noProof="0" smtClean="0"/>
              <a:t>‹#›</a:t>
            </a:fld>
            <a:endParaRPr lang="en-GB" noProof="0"/>
          </a:p>
        </p:txBody>
      </p:sp>
    </p:spTree>
    <p:extLst>
      <p:ext uri="{BB962C8B-B14F-4D97-AF65-F5344CB8AC3E}">
        <p14:creationId xmlns:p14="http://schemas.microsoft.com/office/powerpoint/2010/main" val="3755034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pPr rtl="0"/>
            <a:fld id="{E1E1CD72-9DC8-4382-B817-66D1B92F7202}" type="datetime1">
              <a:rPr lang="en-GB" noProof="0" smtClean="0"/>
              <a:t>27/02/2023</a:t>
            </a:fld>
            <a:endParaRPr lang="en-GB" noProof="0"/>
          </a:p>
        </p:txBody>
      </p:sp>
      <p:sp>
        <p:nvSpPr>
          <p:cNvPr id="5" name="Footer Placeholder 4"/>
          <p:cNvSpPr>
            <a:spLocks noGrp="1"/>
          </p:cNvSpPr>
          <p:nvPr>
            <p:ph type="ftr" sz="quarter" idx="11"/>
          </p:nvPr>
        </p:nvSpPr>
        <p:spPr/>
        <p:txBody>
          <a:bodyPr/>
          <a:lstStyle/>
          <a:p>
            <a:pPr rtl="0"/>
            <a:r>
              <a:rPr lang="en-GB" noProof="0"/>
              <a:t>
              </a:t>
            </a:r>
          </a:p>
        </p:txBody>
      </p:sp>
      <p:sp>
        <p:nvSpPr>
          <p:cNvPr id="6" name="Slide Number Placeholder 5"/>
          <p:cNvSpPr>
            <a:spLocks noGrp="1"/>
          </p:cNvSpPr>
          <p:nvPr>
            <p:ph type="sldNum" sz="quarter" idx="12"/>
          </p:nvPr>
        </p:nvSpPr>
        <p:spPr/>
        <p:txBody>
          <a:bodyPr/>
          <a:lstStyle/>
          <a:p>
            <a:pPr rtl="0"/>
            <a:fld id="{6D22F896-40B5-4ADD-8801-0D06FADFA095}" type="slidenum">
              <a:rPr lang="en-GB" noProof="0" smtClean="0"/>
              <a:t>‹#›</a:t>
            </a:fld>
            <a:endParaRPr lang="en-GB" noProof="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546381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pPr rtl="0"/>
            <a:fld id="{4353CC5A-EF61-4DD2-82BE-9F305C3BA4D6}" type="datetime1">
              <a:rPr lang="en-GB" noProof="0" smtClean="0"/>
              <a:t>27/02/2023</a:t>
            </a:fld>
            <a:endParaRPr lang="en-GB" noProof="0"/>
          </a:p>
        </p:txBody>
      </p:sp>
      <p:sp>
        <p:nvSpPr>
          <p:cNvPr id="6" name="Footer Placeholder 5"/>
          <p:cNvSpPr>
            <a:spLocks noGrp="1"/>
          </p:cNvSpPr>
          <p:nvPr>
            <p:ph type="ftr" sz="quarter" idx="11"/>
          </p:nvPr>
        </p:nvSpPr>
        <p:spPr/>
        <p:txBody>
          <a:bodyPr/>
          <a:lstStyle/>
          <a:p>
            <a:pPr rtl="0"/>
            <a:r>
              <a:rPr lang="en-GB" noProof="0"/>
              <a:t>
              </a:t>
            </a:r>
          </a:p>
        </p:txBody>
      </p:sp>
      <p:sp>
        <p:nvSpPr>
          <p:cNvPr id="7" name="Slide Number Placeholder 6"/>
          <p:cNvSpPr>
            <a:spLocks noGrp="1"/>
          </p:cNvSpPr>
          <p:nvPr>
            <p:ph type="sldNum" sz="quarter" idx="12"/>
          </p:nvPr>
        </p:nvSpPr>
        <p:spPr/>
        <p:txBody>
          <a:bodyPr/>
          <a:lstStyle/>
          <a:p>
            <a:pPr rtl="0"/>
            <a:fld id="{6D22F896-40B5-4ADD-8801-0D06FADFA095}" type="slidenum">
              <a:rPr lang="en-GB" noProof="0" smtClean="0"/>
              <a:t>‹#›</a:t>
            </a:fld>
            <a:endParaRPr lang="en-GB" noProof="0"/>
          </a:p>
        </p:txBody>
      </p:sp>
    </p:spTree>
    <p:extLst>
      <p:ext uri="{BB962C8B-B14F-4D97-AF65-F5344CB8AC3E}">
        <p14:creationId xmlns:p14="http://schemas.microsoft.com/office/powerpoint/2010/main" val="262554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pPr rtl="0"/>
            <a:fld id="{3797D473-FE73-4357-A434-F3BC992C728C}" type="datetime1">
              <a:rPr lang="en-GB" noProof="0" smtClean="0"/>
              <a:t>27/02/2023</a:t>
            </a:fld>
            <a:endParaRPr lang="en-GB" noProof="0"/>
          </a:p>
        </p:txBody>
      </p:sp>
      <p:sp>
        <p:nvSpPr>
          <p:cNvPr id="8" name="Footer Placeholder 7"/>
          <p:cNvSpPr>
            <a:spLocks noGrp="1"/>
          </p:cNvSpPr>
          <p:nvPr>
            <p:ph type="ftr" sz="quarter" idx="11"/>
          </p:nvPr>
        </p:nvSpPr>
        <p:spPr/>
        <p:txBody>
          <a:bodyPr/>
          <a:lstStyle/>
          <a:p>
            <a:pPr rtl="0"/>
            <a:r>
              <a:rPr lang="en-GB" noProof="0"/>
              <a:t>
              </a:t>
            </a:r>
          </a:p>
        </p:txBody>
      </p:sp>
      <p:sp>
        <p:nvSpPr>
          <p:cNvPr id="9" name="Slide Number Placeholder 8"/>
          <p:cNvSpPr>
            <a:spLocks noGrp="1"/>
          </p:cNvSpPr>
          <p:nvPr>
            <p:ph type="sldNum" sz="quarter" idx="12"/>
          </p:nvPr>
        </p:nvSpPr>
        <p:spPr/>
        <p:txBody>
          <a:bodyPr/>
          <a:lstStyle/>
          <a:p>
            <a:pPr rtl="0"/>
            <a:fld id="{6D22F896-40B5-4ADD-8801-0D06FADFA095}" type="slidenum">
              <a:rPr lang="en-GB" noProof="0" smtClean="0"/>
              <a:pPr/>
              <a:t>‹#›</a:t>
            </a:fld>
            <a:endParaRPr lang="en-GB" noProof="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41274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pPr rtl="0"/>
            <a:fld id="{4392F61D-F817-4F99-BE99-68DBE66DBAE9}" type="datetime1">
              <a:rPr lang="en-GB" noProof="0" smtClean="0"/>
              <a:t>27/02/2023</a:t>
            </a:fld>
            <a:endParaRPr lang="en-GB" noProof="0"/>
          </a:p>
        </p:txBody>
      </p:sp>
      <p:sp>
        <p:nvSpPr>
          <p:cNvPr id="4" name="Footer Placeholder 3"/>
          <p:cNvSpPr>
            <a:spLocks noGrp="1"/>
          </p:cNvSpPr>
          <p:nvPr>
            <p:ph type="ftr" sz="quarter" idx="11"/>
          </p:nvPr>
        </p:nvSpPr>
        <p:spPr/>
        <p:txBody>
          <a:bodyPr/>
          <a:lstStyle/>
          <a:p>
            <a:pPr rtl="0"/>
            <a:r>
              <a:rPr lang="en-GB" noProof="0"/>
              <a:t>
              </a:t>
            </a:r>
          </a:p>
        </p:txBody>
      </p:sp>
      <p:sp>
        <p:nvSpPr>
          <p:cNvPr id="5" name="Slide Number Placeholder 4"/>
          <p:cNvSpPr>
            <a:spLocks noGrp="1"/>
          </p:cNvSpPr>
          <p:nvPr>
            <p:ph type="sldNum" sz="quarter" idx="12"/>
          </p:nvPr>
        </p:nvSpPr>
        <p:spPr/>
        <p:txBody>
          <a:bodyPr/>
          <a:lstStyle/>
          <a:p>
            <a:pPr rtl="0"/>
            <a:fld id="{6D22F896-40B5-4ADD-8801-0D06FADFA095}" type="slidenum">
              <a:rPr lang="en-GB" noProof="0" smtClean="0"/>
              <a:t>‹#›</a:t>
            </a:fld>
            <a:endParaRPr lang="en-GB" noProof="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765020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rtl="0"/>
            <a:fld id="{25C5088E-AFCA-45B8-B667-56C2D7C7B533}" type="datetime1">
              <a:rPr lang="en-GB" noProof="0" smtClean="0"/>
              <a:t>27/02/2023</a:t>
            </a:fld>
            <a:endParaRPr lang="en-GB" noProof="0"/>
          </a:p>
        </p:txBody>
      </p:sp>
      <p:sp>
        <p:nvSpPr>
          <p:cNvPr id="3" name="Footer Placeholder 2"/>
          <p:cNvSpPr>
            <a:spLocks noGrp="1"/>
          </p:cNvSpPr>
          <p:nvPr>
            <p:ph type="ftr" sz="quarter" idx="11"/>
          </p:nvPr>
        </p:nvSpPr>
        <p:spPr/>
        <p:txBody>
          <a:bodyPr/>
          <a:lstStyle/>
          <a:p>
            <a:pPr rtl="0"/>
            <a:r>
              <a:rPr lang="en-GB" noProof="0"/>
              <a:t>
              </a:t>
            </a:r>
          </a:p>
        </p:txBody>
      </p:sp>
      <p:sp>
        <p:nvSpPr>
          <p:cNvPr id="4" name="Slide Number Placeholder 3"/>
          <p:cNvSpPr>
            <a:spLocks noGrp="1"/>
          </p:cNvSpPr>
          <p:nvPr>
            <p:ph type="sldNum" sz="quarter" idx="12"/>
          </p:nvPr>
        </p:nvSpPr>
        <p:spPr/>
        <p:txBody>
          <a:bodyPr/>
          <a:lstStyle/>
          <a:p>
            <a:pPr rtl="0"/>
            <a:fld id="{6D22F896-40B5-4ADD-8801-0D06FADFA095}" type="slidenum">
              <a:rPr lang="en-GB" noProof="0" smtClean="0"/>
              <a:t>‹#›</a:t>
            </a:fld>
            <a:endParaRPr lang="en-GB" noProof="0"/>
          </a:p>
        </p:txBody>
      </p:sp>
    </p:spTree>
    <p:extLst>
      <p:ext uri="{BB962C8B-B14F-4D97-AF65-F5344CB8AC3E}">
        <p14:creationId xmlns:p14="http://schemas.microsoft.com/office/powerpoint/2010/main" val="857599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GB"/>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pPr rtl="0"/>
            <a:fld id="{F664F1F9-7694-41A3-862A-0412C93E197B}" type="datetime1">
              <a:rPr lang="en-GB" noProof="0" smtClean="0"/>
              <a:t>27/02/2023</a:t>
            </a:fld>
            <a:endParaRPr lang="en-GB" noProof="0"/>
          </a:p>
        </p:txBody>
      </p:sp>
      <p:sp>
        <p:nvSpPr>
          <p:cNvPr id="6" name="Footer Placeholder 5"/>
          <p:cNvSpPr>
            <a:spLocks noGrp="1"/>
          </p:cNvSpPr>
          <p:nvPr>
            <p:ph type="ftr" sz="quarter" idx="11"/>
          </p:nvPr>
        </p:nvSpPr>
        <p:spPr/>
        <p:txBody>
          <a:bodyPr/>
          <a:lstStyle/>
          <a:p>
            <a:pPr rtl="0"/>
            <a:r>
              <a:rPr lang="en-GB" noProof="0"/>
              <a:t>
              </a:t>
            </a:r>
          </a:p>
        </p:txBody>
      </p:sp>
      <p:sp>
        <p:nvSpPr>
          <p:cNvPr id="7" name="Slide Number Placeholder 6"/>
          <p:cNvSpPr>
            <a:spLocks noGrp="1"/>
          </p:cNvSpPr>
          <p:nvPr>
            <p:ph type="sldNum" sz="quarter" idx="12"/>
          </p:nvPr>
        </p:nvSpPr>
        <p:spPr/>
        <p:txBody>
          <a:bodyPr/>
          <a:lstStyle/>
          <a:p>
            <a:pPr rtl="0"/>
            <a:fld id="{6D22F896-40B5-4ADD-8801-0D06FADFA095}" type="slidenum">
              <a:rPr lang="en-GB" noProof="0" smtClean="0"/>
              <a:t>‹#›</a:t>
            </a:fld>
            <a:endParaRPr lang="en-GB" noProof="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44110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GB"/>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pPr rtl="0"/>
            <a:fld id="{D41C7DA4-3B56-4DBB-ADD1-DF8F43A5B1D9}" type="datetime1">
              <a:rPr lang="en-GB" noProof="0" smtClean="0"/>
              <a:t>27/02/2023</a:t>
            </a:fld>
            <a:endParaRPr lang="en-GB" noProof="0"/>
          </a:p>
        </p:txBody>
      </p:sp>
      <p:sp>
        <p:nvSpPr>
          <p:cNvPr id="6" name="Footer Placeholder 5"/>
          <p:cNvSpPr>
            <a:spLocks noGrp="1"/>
          </p:cNvSpPr>
          <p:nvPr>
            <p:ph type="ftr" sz="quarter" idx="11"/>
          </p:nvPr>
        </p:nvSpPr>
        <p:spPr/>
        <p:txBody>
          <a:bodyPr/>
          <a:lstStyle/>
          <a:p>
            <a:pPr rtl="0"/>
            <a:r>
              <a:rPr lang="en-GB" noProof="0"/>
              <a:t>
              </a:t>
            </a:r>
          </a:p>
        </p:txBody>
      </p:sp>
      <p:sp>
        <p:nvSpPr>
          <p:cNvPr id="7" name="Slide Number Placeholder 6"/>
          <p:cNvSpPr>
            <a:spLocks noGrp="1"/>
          </p:cNvSpPr>
          <p:nvPr>
            <p:ph type="sldNum" sz="quarter" idx="12"/>
          </p:nvPr>
        </p:nvSpPr>
        <p:spPr/>
        <p:txBody>
          <a:bodyPr/>
          <a:lstStyle/>
          <a:p>
            <a:pPr rtl="0"/>
            <a:fld id="{6D22F896-40B5-4ADD-8801-0D06FADFA095}" type="slidenum">
              <a:rPr lang="en-GB" noProof="0" smtClean="0"/>
              <a:t>‹#›</a:t>
            </a:fld>
            <a:endParaRPr lang="en-GB" noProof="0"/>
          </a:p>
        </p:txBody>
      </p:sp>
    </p:spTree>
    <p:extLst>
      <p:ext uri="{BB962C8B-B14F-4D97-AF65-F5344CB8AC3E}">
        <p14:creationId xmlns:p14="http://schemas.microsoft.com/office/powerpoint/2010/main" val="17661053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fld id="{0779D5CD-17F7-4E69-921A-19CE56DC1F66}" type="datetime1">
              <a:rPr lang="en-GB" noProof="0" smtClean="0"/>
              <a:t>27/02/2023</a:t>
            </a:fld>
            <a:endParaRPr lang="en-GB" noProof="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pPr rtl="0"/>
            <a:r>
              <a:rPr lang="en-GB" noProof="0"/>
              <a:t>
              </a:t>
            </a:r>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fld id="{6D22F896-40B5-4ADD-8801-0D06FADFA095}" type="slidenum">
              <a:rPr lang="en-GB" noProof="0" smtClean="0"/>
              <a:pPr/>
              <a:t>‹#›</a:t>
            </a:fld>
            <a:endParaRPr lang="en-GB" noProof="0"/>
          </a:p>
        </p:txBody>
      </p:sp>
    </p:spTree>
    <p:extLst>
      <p:ext uri="{BB962C8B-B14F-4D97-AF65-F5344CB8AC3E}">
        <p14:creationId xmlns:p14="http://schemas.microsoft.com/office/powerpoint/2010/main" val="3859467080"/>
      </p:ext>
    </p:extLst>
  </p:cSld>
  <p:clrMap bg1="lt1" tx1="dk1" bg2="lt2" tx2="dk2" accent1="accent1" accent2="accent2" accent3="accent3" accent4="accent4" accent5="accent5" accent6="accent6" hlink="hlink" folHlink="folHlink"/>
  <p:sldLayoutIdLst>
    <p:sldLayoutId id="2147484135" r:id="rId1"/>
    <p:sldLayoutId id="2147484136" r:id="rId2"/>
    <p:sldLayoutId id="2147484137" r:id="rId3"/>
    <p:sldLayoutId id="2147484138" r:id="rId4"/>
    <p:sldLayoutId id="2147484139" r:id="rId5"/>
    <p:sldLayoutId id="2147484140" r:id="rId6"/>
    <p:sldLayoutId id="2147484141" r:id="rId7"/>
    <p:sldLayoutId id="2147484142" r:id="rId8"/>
    <p:sldLayoutId id="2147484143" r:id="rId9"/>
    <p:sldLayoutId id="2147484144" r:id="rId10"/>
    <p:sldLayoutId id="2147484145" r:id="rId11"/>
    <p:sldLayoutId id="2147484146" r:id="rId12"/>
    <p:sldLayoutId id="2147484147" r:id="rId13"/>
    <p:sldLayoutId id="2147484148" r:id="rId14"/>
    <p:sldLayoutId id="2147484149" r:id="rId15"/>
    <p:sldLayoutId id="2147484150" r:id="rId16"/>
    <p:sldLayoutId id="2147484151" r:id="rId17"/>
  </p:sldLayoutIdLst>
  <p:hf sldNum="0"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hyperlink" Target="https://www.onondaganation.org/culture/the-day-that-12-wampum-belts-returned-to-onondaga/"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8.jp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10.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D9EF39B-AB41-49AB-8163-8B5FD7D28329}"/>
              </a:ext>
            </a:extLst>
          </p:cNvPr>
          <p:cNvPicPr>
            <a:picLocks noChangeAspect="1"/>
          </p:cNvPicPr>
          <p:nvPr/>
        </p:nvPicPr>
        <p:blipFill rotWithShape="1">
          <a:blip r:embed="rId4"/>
          <a:srcRect t="9062" b="9062"/>
          <a:stretch/>
        </p:blipFill>
        <p:spPr>
          <a:xfrm>
            <a:off x="482279" y="487352"/>
            <a:ext cx="11227442" cy="5883295"/>
          </a:xfrm>
          <a:prstGeom prst="rect">
            <a:avLst/>
          </a:prstGeom>
          <a:ln w="19050">
            <a:solidFill>
              <a:schemeClr val="tx1"/>
            </a:solidFill>
          </a:ln>
        </p:spPr>
      </p:pic>
      <p:sp>
        <p:nvSpPr>
          <p:cNvPr id="2" name="Title 1">
            <a:extLst>
              <a:ext uri="{FF2B5EF4-FFF2-40B4-BE49-F238E27FC236}">
                <a16:creationId xmlns:a16="http://schemas.microsoft.com/office/drawing/2014/main" id="{050E78D6-F072-48E7-8270-20EFBDD26F36}"/>
              </a:ext>
            </a:extLst>
          </p:cNvPr>
          <p:cNvSpPr>
            <a:spLocks noGrp="1"/>
          </p:cNvSpPr>
          <p:nvPr>
            <p:ph type="ctrTitle"/>
          </p:nvPr>
        </p:nvSpPr>
        <p:spPr>
          <a:xfrm>
            <a:off x="1981200" y="904781"/>
            <a:ext cx="8229600" cy="2345264"/>
          </a:xfrm>
          <a:ln>
            <a:noFill/>
          </a:ln>
        </p:spPr>
        <p:txBody>
          <a:bodyPr rtlCol="0">
            <a:normAutofit/>
          </a:bodyPr>
          <a:lstStyle/>
          <a:p>
            <a:pPr rtl="0"/>
            <a:r>
              <a:rPr lang="en-GB" sz="8000" b="1" cap="none" dirty="0">
                <a:ln w="15875" cmpd="sng">
                  <a:solidFill>
                    <a:schemeClr val="tx1"/>
                  </a:solidFill>
                </a:ln>
                <a:solidFill>
                  <a:schemeClr val="bg1"/>
                </a:solidFill>
                <a:effectLst>
                  <a:outerShdw blurRad="38100" dist="38100" dir="2700000" algn="tl">
                    <a:srgbClr val="000000">
                      <a:alpha val="43137"/>
                    </a:srgbClr>
                  </a:outerShdw>
                </a:effectLst>
              </a:rPr>
              <a:t>Indigenous Arts</a:t>
            </a:r>
          </a:p>
        </p:txBody>
      </p:sp>
      <p:sp>
        <p:nvSpPr>
          <p:cNvPr id="3" name="Subtitle 2">
            <a:extLst>
              <a:ext uri="{FF2B5EF4-FFF2-40B4-BE49-F238E27FC236}">
                <a16:creationId xmlns:a16="http://schemas.microsoft.com/office/drawing/2014/main" id="{3FC7BD98-5486-489C-BAA0-A69CEFF691B3}"/>
              </a:ext>
            </a:extLst>
          </p:cNvPr>
          <p:cNvSpPr>
            <a:spLocks noGrp="1"/>
          </p:cNvSpPr>
          <p:nvPr>
            <p:ph type="subTitle" idx="1"/>
          </p:nvPr>
        </p:nvSpPr>
        <p:spPr>
          <a:xfrm>
            <a:off x="3189139" y="4380581"/>
            <a:ext cx="7772400" cy="1320802"/>
          </a:xfrm>
        </p:spPr>
        <p:txBody>
          <a:bodyPr rtlCol="0">
            <a:normAutofit/>
          </a:bodyPr>
          <a:lstStyle/>
          <a:p>
            <a:pPr rtl="0"/>
            <a:r>
              <a:rPr lang="en-GB" dirty="0">
                <a:solidFill>
                  <a:schemeClr val="bg1"/>
                </a:solidFill>
              </a:rPr>
              <a:t>Simon McNeely</a:t>
            </a:r>
          </a:p>
        </p:txBody>
      </p:sp>
    </p:spTree>
    <p:extLst>
      <p:ext uri="{BB962C8B-B14F-4D97-AF65-F5344CB8AC3E}">
        <p14:creationId xmlns:p14="http://schemas.microsoft.com/office/powerpoint/2010/main" val="834050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C6857-E202-1205-235E-28C0F3A21FC6}"/>
              </a:ext>
            </a:extLst>
          </p:cNvPr>
          <p:cNvSpPr>
            <a:spLocks noGrp="1"/>
          </p:cNvSpPr>
          <p:nvPr>
            <p:ph type="title"/>
          </p:nvPr>
        </p:nvSpPr>
        <p:spPr/>
        <p:txBody>
          <a:bodyPr>
            <a:normAutofit/>
          </a:bodyPr>
          <a:lstStyle/>
          <a:p>
            <a:r>
              <a:rPr lang="en-CA" sz="3600" dirty="0"/>
              <a:t>Works Cited</a:t>
            </a:r>
            <a:endParaRPr lang="en-GB" sz="3600" dirty="0"/>
          </a:p>
        </p:txBody>
      </p:sp>
      <p:sp>
        <p:nvSpPr>
          <p:cNvPr id="3" name="Content Placeholder 2">
            <a:extLst>
              <a:ext uri="{FF2B5EF4-FFF2-40B4-BE49-F238E27FC236}">
                <a16:creationId xmlns:a16="http://schemas.microsoft.com/office/drawing/2014/main" id="{B5D11B14-E292-5EAA-567B-4D4C7C85756B}"/>
              </a:ext>
            </a:extLst>
          </p:cNvPr>
          <p:cNvSpPr>
            <a:spLocks noGrp="1"/>
          </p:cNvSpPr>
          <p:nvPr>
            <p:ph idx="1"/>
          </p:nvPr>
        </p:nvSpPr>
        <p:spPr>
          <a:xfrm>
            <a:off x="1295402" y="2477419"/>
            <a:ext cx="9601196" cy="3318936"/>
          </a:xfrm>
        </p:spPr>
        <p:txBody>
          <a:bodyPr>
            <a:noAutofit/>
          </a:bodyPr>
          <a:lstStyle/>
          <a:p>
            <a:pPr marL="0" indent="0">
              <a:buNone/>
            </a:pPr>
            <a:r>
              <a:rPr lang="en-US" sz="1500" dirty="0"/>
              <a:t>Rhyne, Charles S. "Changing approaches to the conservation of northwest coast totem poles." </a:t>
            </a:r>
            <a:r>
              <a:rPr lang="en-US" sz="1500" i="1" dirty="0"/>
              <a:t>Studies in Conservation</a:t>
            </a:r>
            <a:r>
              <a:rPr lang="en-US" sz="1500" dirty="0"/>
              <a:t> 45, no. sup1 (2000): 155-160.</a:t>
            </a:r>
          </a:p>
          <a:p>
            <a:pPr marL="0" indent="0">
              <a:buNone/>
            </a:pPr>
            <a:r>
              <a:rPr lang="en-US" sz="1500" dirty="0"/>
              <a:t>Levitan, Alan. </a:t>
            </a:r>
            <a:r>
              <a:rPr lang="en-US" sz="1500" i="1" dirty="0"/>
              <a:t>A History of Totem Preservation, </a:t>
            </a:r>
            <a:r>
              <a:rPr lang="en-US" sz="1500" dirty="0"/>
              <a:t>(Sitka National Park), 2012, 71.</a:t>
            </a:r>
          </a:p>
          <a:p>
            <a:pPr marL="0" indent="0">
              <a:buNone/>
            </a:pPr>
            <a:r>
              <a:rPr lang="en-US" sz="1500" dirty="0" err="1"/>
              <a:t>Carr</a:t>
            </a:r>
            <a:r>
              <a:rPr lang="en-US" sz="1500" dirty="0"/>
              <a:t>, Melissa H. "A conservation perspective on the wooden carvings of the Pacific Northwest coast." In </a:t>
            </a:r>
            <a:r>
              <a:rPr lang="en-US" sz="1500" i="1" dirty="0"/>
              <a:t>Nineteenth Annual Conference of the Graduate Conservation Training Programs in North America, State University College at Buffalo, Art Conservation Department</a:t>
            </a:r>
            <a:r>
              <a:rPr lang="en-US" sz="1500" dirty="0"/>
              <a:t>. 1993.</a:t>
            </a:r>
          </a:p>
          <a:p>
            <a:pPr marL="0" indent="0">
              <a:buNone/>
            </a:pPr>
            <a:r>
              <a:rPr lang="en-GB" sz="1500" dirty="0" err="1"/>
              <a:t>Powless</a:t>
            </a:r>
            <a:r>
              <a:rPr lang="en-GB" sz="1500" dirty="0"/>
              <a:t>, Irving, “The Day that 12 Wampum Belts Returned to Onondaga”, Onondaga Nation, January 27, 2021, </a:t>
            </a:r>
            <a:r>
              <a:rPr lang="en-GB" sz="1500" dirty="0">
                <a:hlinkClick r:id="rId2"/>
              </a:rPr>
              <a:t>https://www.onondaganation.org/culture/the-day-that-12-wampum-belts-returned-to-onondaga/</a:t>
            </a:r>
            <a:endParaRPr lang="en-GB" sz="1500" dirty="0"/>
          </a:p>
          <a:p>
            <a:pPr marL="0" indent="0">
              <a:buNone/>
            </a:pPr>
            <a:r>
              <a:rPr lang="en-GB" sz="1500" dirty="0"/>
              <a:t>Jamie Jacobs, “The Orator’s Dilemma: Wampum as material, media, medicine, and memory,” </a:t>
            </a:r>
            <a:r>
              <a:rPr lang="en-GB" sz="1500" i="1" dirty="0"/>
              <a:t>Conserving Active Matter</a:t>
            </a:r>
            <a:r>
              <a:rPr lang="en-GB" sz="1500" dirty="0"/>
              <a:t>, Peter N. Miller and Soon-Kai </a:t>
            </a:r>
            <a:r>
              <a:rPr lang="en-GB" sz="1500" dirty="0" err="1"/>
              <a:t>Poh</a:t>
            </a:r>
            <a:r>
              <a:rPr lang="en-GB" sz="1500" dirty="0"/>
              <a:t>, eds. (New York: Bard Graduate </a:t>
            </a:r>
            <a:r>
              <a:rPr lang="en-GB" sz="1500" dirty="0" err="1"/>
              <a:t>Center</a:t>
            </a:r>
            <a:r>
              <a:rPr lang="en-GB" sz="1500" dirty="0"/>
              <a:t>, 2022): 246-263.</a:t>
            </a:r>
          </a:p>
          <a:p>
            <a:pPr marL="0" indent="0">
              <a:buNone/>
            </a:pPr>
            <a:r>
              <a:rPr lang="en-US" sz="1500" dirty="0" err="1"/>
              <a:t>Clavir</a:t>
            </a:r>
            <a:r>
              <a:rPr lang="en-US" sz="1500" dirty="0"/>
              <a:t>, M. “Historical Development of Conservation and its Values.” In </a:t>
            </a:r>
            <a:r>
              <a:rPr lang="en-US" sz="1500" i="1" dirty="0"/>
              <a:t>Preserving What is Valued: Museums, Conservation, and First Nations</a:t>
            </a:r>
            <a:r>
              <a:rPr lang="en-US" sz="1500" dirty="0"/>
              <a:t>. Vancouver and Toronto: UBC Press. 2002. p.3-25.</a:t>
            </a:r>
            <a:endParaRPr lang="en-GB" sz="1500" dirty="0"/>
          </a:p>
        </p:txBody>
      </p:sp>
    </p:spTree>
    <p:extLst>
      <p:ext uri="{BB962C8B-B14F-4D97-AF65-F5344CB8AC3E}">
        <p14:creationId xmlns:p14="http://schemas.microsoft.com/office/powerpoint/2010/main" val="9843908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B6193-F9F1-4C54-838F-77350B9FC5DC}"/>
              </a:ext>
            </a:extLst>
          </p:cNvPr>
          <p:cNvSpPr>
            <a:spLocks noGrp="1"/>
          </p:cNvSpPr>
          <p:nvPr>
            <p:ph type="title"/>
          </p:nvPr>
        </p:nvSpPr>
        <p:spPr>
          <a:xfrm>
            <a:off x="3693318" y="982132"/>
            <a:ext cx="4802185" cy="1303867"/>
          </a:xfrm>
        </p:spPr>
        <p:txBody>
          <a:bodyPr rtlCol="0">
            <a:normAutofit/>
          </a:bodyPr>
          <a:lstStyle/>
          <a:p>
            <a:pPr rtl="0">
              <a:lnSpc>
                <a:spcPct val="90000"/>
              </a:lnSpc>
            </a:pPr>
            <a:r>
              <a:rPr lang="en-CA" sz="3400" dirty="0"/>
              <a:t>How Can We Change our Western Perspectives?</a:t>
            </a:r>
            <a:endParaRPr lang="en-GB" sz="3400" dirty="0"/>
          </a:p>
        </p:txBody>
      </p:sp>
      <p:sp>
        <p:nvSpPr>
          <p:cNvPr id="4" name="Content Placeholder 3">
            <a:extLst>
              <a:ext uri="{FF2B5EF4-FFF2-40B4-BE49-F238E27FC236}">
                <a16:creationId xmlns:a16="http://schemas.microsoft.com/office/drawing/2014/main" id="{76A00BED-21F2-1017-9839-34F43A526469}"/>
              </a:ext>
            </a:extLst>
          </p:cNvPr>
          <p:cNvSpPr>
            <a:spLocks noGrp="1"/>
          </p:cNvSpPr>
          <p:nvPr>
            <p:ph idx="1"/>
          </p:nvPr>
        </p:nvSpPr>
        <p:spPr>
          <a:xfrm>
            <a:off x="3293012" y="3340704"/>
            <a:ext cx="5605975" cy="1892604"/>
          </a:xfrm>
        </p:spPr>
        <p:txBody>
          <a:bodyPr>
            <a:normAutofit/>
          </a:bodyPr>
          <a:lstStyle/>
          <a:p>
            <a:r>
              <a:rPr lang="en-CA" dirty="0"/>
              <a:t>Objects should stay as authentic as possible</a:t>
            </a:r>
          </a:p>
          <a:p>
            <a:pPr marL="0" indent="0" algn="ctr">
              <a:buNone/>
            </a:pPr>
            <a:r>
              <a:rPr lang="en-CA" dirty="0"/>
              <a:t>Vs.</a:t>
            </a:r>
          </a:p>
          <a:p>
            <a:r>
              <a:rPr lang="en-CA" dirty="0"/>
              <a:t>Objects are meant to be used</a:t>
            </a:r>
          </a:p>
        </p:txBody>
      </p:sp>
    </p:spTree>
    <p:extLst>
      <p:ext uri="{BB962C8B-B14F-4D97-AF65-F5344CB8AC3E}">
        <p14:creationId xmlns:p14="http://schemas.microsoft.com/office/powerpoint/2010/main" val="928474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5DEC2-3CE6-403C-843D-B88A8A456CA0}"/>
              </a:ext>
            </a:extLst>
          </p:cNvPr>
          <p:cNvSpPr>
            <a:spLocks noGrp="1"/>
          </p:cNvSpPr>
          <p:nvPr>
            <p:ph type="title"/>
          </p:nvPr>
        </p:nvSpPr>
        <p:spPr/>
        <p:txBody>
          <a:bodyPr rtlCol="0">
            <a:normAutofit/>
          </a:bodyPr>
          <a:lstStyle/>
          <a:p>
            <a:pPr rtl="0"/>
            <a:r>
              <a:rPr lang="en-CA" dirty="0"/>
              <a:t>Agents of Decay (most of them)</a:t>
            </a:r>
            <a:endParaRPr lang="en-GB" dirty="0"/>
          </a:p>
        </p:txBody>
      </p:sp>
      <p:sp>
        <p:nvSpPr>
          <p:cNvPr id="4" name="Content Placeholder 3">
            <a:extLst>
              <a:ext uri="{FF2B5EF4-FFF2-40B4-BE49-F238E27FC236}">
                <a16:creationId xmlns:a16="http://schemas.microsoft.com/office/drawing/2014/main" id="{D47E1AA8-FE1F-A0E4-6C1C-8DC4F6E90477}"/>
              </a:ext>
            </a:extLst>
          </p:cNvPr>
          <p:cNvSpPr>
            <a:spLocks noGrp="1"/>
          </p:cNvSpPr>
          <p:nvPr>
            <p:ph idx="1"/>
          </p:nvPr>
        </p:nvSpPr>
        <p:spPr/>
        <p:txBody>
          <a:bodyPr>
            <a:normAutofit fontScale="77500" lnSpcReduction="20000"/>
          </a:bodyPr>
          <a:lstStyle/>
          <a:p>
            <a:r>
              <a:rPr lang="en-CA" dirty="0"/>
              <a:t>Physical Forces – outdoor structures</a:t>
            </a:r>
          </a:p>
          <a:p>
            <a:r>
              <a:rPr lang="en-CA" dirty="0"/>
              <a:t>Fire – wood, textile, etc.</a:t>
            </a:r>
          </a:p>
          <a:p>
            <a:r>
              <a:rPr lang="en-CA" dirty="0"/>
              <a:t>Pests – wood, textile, etc.</a:t>
            </a:r>
          </a:p>
          <a:p>
            <a:r>
              <a:rPr lang="en-CA" dirty="0"/>
              <a:t>Light – fading of pigment</a:t>
            </a:r>
          </a:p>
          <a:p>
            <a:r>
              <a:rPr lang="en-CA" dirty="0"/>
              <a:t>Incorrect Humidity – wood, textile, paper, etc.</a:t>
            </a:r>
          </a:p>
          <a:p>
            <a:r>
              <a:rPr lang="en-CA" dirty="0"/>
              <a:t>Thieves and Vandals – small artworks, outdoor works</a:t>
            </a:r>
          </a:p>
          <a:p>
            <a:r>
              <a:rPr lang="en-CA" dirty="0"/>
              <a:t>Water – wood, textile, paper, etc.</a:t>
            </a:r>
          </a:p>
          <a:p>
            <a:r>
              <a:rPr lang="en-CA" dirty="0"/>
              <a:t>Pollutants – outdoor works</a:t>
            </a:r>
          </a:p>
          <a:p>
            <a:r>
              <a:rPr lang="en-CA" dirty="0"/>
              <a:t>Incorrect Temperature – outdoor works </a:t>
            </a:r>
          </a:p>
        </p:txBody>
      </p:sp>
    </p:spTree>
    <p:extLst>
      <p:ext uri="{BB962C8B-B14F-4D97-AF65-F5344CB8AC3E}">
        <p14:creationId xmlns:p14="http://schemas.microsoft.com/office/powerpoint/2010/main" val="333384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DFB5D1BB-0703-437B-BD1E-1D07F8A27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2" name="Picture 11">
              <a:extLst>
                <a:ext uri="{FF2B5EF4-FFF2-40B4-BE49-F238E27FC236}">
                  <a16:creationId xmlns:a16="http://schemas.microsoft.com/office/drawing/2014/main" id="{3886586B-3F0F-4593-B272-AE75AD0F092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Rectangle 12">
              <a:extLst>
                <a:ext uri="{FF2B5EF4-FFF2-40B4-BE49-F238E27FC236}">
                  <a16:creationId xmlns:a16="http://schemas.microsoft.com/office/drawing/2014/main" id="{020DEB59-BF94-41B5-8F16-8B10442EE0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9A3BEF6F-FC03-43B1-8D1B-8DA3A360DBF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5" name="Picture 14">
              <a:extLst>
                <a:ext uri="{FF2B5EF4-FFF2-40B4-BE49-F238E27FC236}">
                  <a16:creationId xmlns:a16="http://schemas.microsoft.com/office/drawing/2014/main" id="{0F49BA32-A501-4C79-9A72-92587AB9EEF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cxnSp>
        <p:nvCxnSpPr>
          <p:cNvPr id="17" name="Straight Connector 16">
            <a:extLst>
              <a:ext uri="{FF2B5EF4-FFF2-40B4-BE49-F238E27FC236}">
                <a16:creationId xmlns:a16="http://schemas.microsoft.com/office/drawing/2014/main" id="{883F92AF-2403-4558-B1D7-72130A1E4B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useBgFill="1">
        <p:nvSpPr>
          <p:cNvPr id="19" name="Rectangle 18">
            <a:extLst>
              <a:ext uri="{FF2B5EF4-FFF2-40B4-BE49-F238E27FC236}">
                <a16:creationId xmlns:a16="http://schemas.microsoft.com/office/drawing/2014/main" id="{A440FBE6-72B7-43D4-A8EB-FDBC35FE5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647B8492-BC4D-4046-B35A-C38E034940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22" name="Picture 21">
              <a:extLst>
                <a:ext uri="{FF2B5EF4-FFF2-40B4-BE49-F238E27FC236}">
                  <a16:creationId xmlns:a16="http://schemas.microsoft.com/office/drawing/2014/main" id="{47264A7B-BD07-443B-B4AE-B7D112274D0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3" name="Rectangle 22">
              <a:extLst>
                <a:ext uri="{FF2B5EF4-FFF2-40B4-BE49-F238E27FC236}">
                  <a16:creationId xmlns:a16="http://schemas.microsoft.com/office/drawing/2014/main" id="{8D9B85B4-ACC6-412B-BC6B-2163BCCDF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4" name="Picture 23">
              <a:extLst>
                <a:ext uri="{FF2B5EF4-FFF2-40B4-BE49-F238E27FC236}">
                  <a16:creationId xmlns:a16="http://schemas.microsoft.com/office/drawing/2014/main" id="{17D5E57D-F913-44D3-9AF3-FCDFAE64F7E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25" name="Picture 24">
              <a:extLst>
                <a:ext uri="{FF2B5EF4-FFF2-40B4-BE49-F238E27FC236}">
                  <a16:creationId xmlns:a16="http://schemas.microsoft.com/office/drawing/2014/main" id="{BCF01E4E-4102-455A-BC41-D5F848B9417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3C8BE902-E39C-EF34-8CBC-58784AB375DE}"/>
              </a:ext>
            </a:extLst>
          </p:cNvPr>
          <p:cNvSpPr>
            <a:spLocks noGrp="1"/>
          </p:cNvSpPr>
          <p:nvPr>
            <p:ph type="title"/>
          </p:nvPr>
        </p:nvSpPr>
        <p:spPr>
          <a:xfrm>
            <a:off x="1295402" y="982132"/>
            <a:ext cx="3660056" cy="1325373"/>
          </a:xfrm>
        </p:spPr>
        <p:txBody>
          <a:bodyPr vert="horz" lIns="91440" tIns="45720" rIns="91440" bIns="45720" rtlCol="0" anchor="b">
            <a:normAutofit/>
          </a:bodyPr>
          <a:lstStyle/>
          <a:p>
            <a:r>
              <a:rPr lang="en-US"/>
              <a:t>Dissociation</a:t>
            </a:r>
          </a:p>
        </p:txBody>
      </p:sp>
      <p:cxnSp>
        <p:nvCxnSpPr>
          <p:cNvPr id="27" name="Straight Connector 26">
            <a:extLst>
              <a:ext uri="{FF2B5EF4-FFF2-40B4-BE49-F238E27FC236}">
                <a16:creationId xmlns:a16="http://schemas.microsoft.com/office/drawing/2014/main" id="{16652DC1-CA18-4263-AC06-BAB0B05EC78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1" y="2400639"/>
            <a:ext cx="3660057" cy="0"/>
          </a:xfrm>
          <a:prstGeom prst="line">
            <a:avLst/>
          </a:prstGeom>
        </p:spPr>
        <p:style>
          <a:lnRef idx="2">
            <a:schemeClr val="accent1"/>
          </a:lnRef>
          <a:fillRef idx="0">
            <a:schemeClr val="accent1"/>
          </a:fillRef>
          <a:effectRef idx="1">
            <a:schemeClr val="accent1"/>
          </a:effectRef>
          <a:fontRef idx="minor">
            <a:schemeClr val="tx1"/>
          </a:fontRef>
        </p:style>
      </p:cxnSp>
      <p:sp>
        <p:nvSpPr>
          <p:cNvPr id="4" name="Text Placeholder 3">
            <a:extLst>
              <a:ext uri="{FF2B5EF4-FFF2-40B4-BE49-F238E27FC236}">
                <a16:creationId xmlns:a16="http://schemas.microsoft.com/office/drawing/2014/main" id="{DCA18B49-5189-813D-9FE6-146962083D58}"/>
              </a:ext>
            </a:extLst>
          </p:cNvPr>
          <p:cNvSpPr>
            <a:spLocks noGrp="1"/>
          </p:cNvSpPr>
          <p:nvPr>
            <p:ph type="body" sz="half" idx="2"/>
          </p:nvPr>
        </p:nvSpPr>
        <p:spPr>
          <a:xfrm>
            <a:off x="1295401" y="2493774"/>
            <a:ext cx="3660057" cy="3382094"/>
          </a:xfrm>
        </p:spPr>
        <p:txBody>
          <a:bodyPr vert="horz" lIns="91440" tIns="45720" rIns="91440" bIns="45720" rtlCol="0" anchor="t">
            <a:normAutofit/>
          </a:bodyPr>
          <a:lstStyle/>
          <a:p>
            <a:pPr marL="285750" indent="-285750" algn="l">
              <a:buFont typeface="Arial"/>
              <a:buChar char="•"/>
            </a:pPr>
            <a:r>
              <a:rPr lang="en-US" dirty="0"/>
              <a:t>Active matter</a:t>
            </a:r>
          </a:p>
          <a:p>
            <a:pPr marL="285750" indent="-285750" algn="l">
              <a:buFont typeface="Arial"/>
              <a:buChar char="•"/>
            </a:pPr>
            <a:r>
              <a:rPr lang="en-US" dirty="0"/>
              <a:t>Many reasons for dissociation:</a:t>
            </a:r>
          </a:p>
          <a:p>
            <a:pPr marL="628650" lvl="1" indent="-171450">
              <a:buFont typeface="Arial"/>
              <a:buChar char="•"/>
            </a:pPr>
            <a:r>
              <a:rPr lang="en-US" sz="1600" dirty="0"/>
              <a:t>Unknown origin</a:t>
            </a:r>
          </a:p>
          <a:p>
            <a:pPr marL="628650" lvl="1" indent="-171450">
              <a:buFont typeface="Arial"/>
              <a:buChar char="•"/>
            </a:pPr>
            <a:r>
              <a:rPr lang="en-US" sz="1600" dirty="0"/>
              <a:t>Loss of tradition</a:t>
            </a:r>
          </a:p>
          <a:p>
            <a:pPr marL="628650" lvl="1" indent="-171450">
              <a:buFont typeface="Arial"/>
              <a:buChar char="•"/>
            </a:pPr>
            <a:r>
              <a:rPr lang="en-US" sz="1600" dirty="0"/>
              <a:t>Object being cared for improperly</a:t>
            </a:r>
          </a:p>
          <a:p>
            <a:pPr>
              <a:buFont typeface="Arial"/>
              <a:buChar char="•"/>
            </a:pPr>
            <a:endParaRPr lang="en-US" dirty="0"/>
          </a:p>
        </p:txBody>
      </p:sp>
      <p:pic>
        <p:nvPicPr>
          <p:cNvPr id="6" name="Content Placeholder 5" descr="A picture containing text, person, outdoor, posing&#10;&#10;Description automatically generated">
            <a:extLst>
              <a:ext uri="{FF2B5EF4-FFF2-40B4-BE49-F238E27FC236}">
                <a16:creationId xmlns:a16="http://schemas.microsoft.com/office/drawing/2014/main" id="{13F398AE-8CAB-8A31-E0A9-F10F42B733E5}"/>
              </a:ext>
            </a:extLst>
          </p:cNvPr>
          <p:cNvPicPr>
            <a:picLocks noGrp="1" noChangeAspect="1"/>
          </p:cNvPicPr>
          <p:nvPr>
            <p:ph idx="1"/>
          </p:nvPr>
        </p:nvPicPr>
        <p:blipFill rotWithShape="1">
          <a:blip r:embed="rId6"/>
          <a:srcRect l="12900" r="16967"/>
          <a:stretch/>
        </p:blipFill>
        <p:spPr>
          <a:xfrm>
            <a:off x="5418668" y="982131"/>
            <a:ext cx="5469466" cy="4893735"/>
          </a:xfrm>
          <a:prstGeom prst="rect">
            <a:avLst/>
          </a:prstGeom>
          <a:ln w="57150" cmpd="thickThin">
            <a:solidFill>
              <a:schemeClr val="tx1">
                <a:lumMod val="50000"/>
                <a:lumOff val="50000"/>
              </a:schemeClr>
            </a:solidFill>
            <a:miter lim="800000"/>
          </a:ln>
        </p:spPr>
      </p:pic>
    </p:spTree>
    <p:extLst>
      <p:ext uri="{BB962C8B-B14F-4D97-AF65-F5344CB8AC3E}">
        <p14:creationId xmlns:p14="http://schemas.microsoft.com/office/powerpoint/2010/main" val="40363302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C06FD-0462-78DE-2270-13D89F28FD4F}"/>
              </a:ext>
            </a:extLst>
          </p:cNvPr>
          <p:cNvSpPr>
            <a:spLocks noGrp="1"/>
          </p:cNvSpPr>
          <p:nvPr>
            <p:ph type="title"/>
          </p:nvPr>
        </p:nvSpPr>
        <p:spPr/>
        <p:txBody>
          <a:bodyPr/>
          <a:lstStyle/>
          <a:p>
            <a:r>
              <a:rPr lang="en-CA" dirty="0"/>
              <a:t>Wampum Belts</a:t>
            </a:r>
            <a:endParaRPr lang="en-GB" dirty="0"/>
          </a:p>
        </p:txBody>
      </p:sp>
      <p:pic>
        <p:nvPicPr>
          <p:cNvPr id="5" name="Picture Placeholder 4">
            <a:extLst>
              <a:ext uri="{FF2B5EF4-FFF2-40B4-BE49-F238E27FC236}">
                <a16:creationId xmlns:a16="http://schemas.microsoft.com/office/drawing/2014/main" id="{90965866-F997-B550-A6EE-495579CB0E9F}"/>
              </a:ext>
            </a:extLst>
          </p:cNvPr>
          <p:cNvPicPr>
            <a:picLocks noGrp="1" noChangeAspect="1"/>
          </p:cNvPicPr>
          <p:nvPr>
            <p:ph type="pic" idx="1"/>
          </p:nvPr>
        </p:nvPicPr>
        <p:blipFill>
          <a:blip r:embed="rId3"/>
          <a:srcRect l="31940" r="31940"/>
          <a:stretch>
            <a:fillRect/>
          </a:stretch>
        </p:blipFill>
        <p:spPr>
          <a:prstGeom prst="rect">
            <a:avLst/>
          </a:prstGeom>
        </p:spPr>
      </p:pic>
      <p:sp>
        <p:nvSpPr>
          <p:cNvPr id="4" name="Text Placeholder 3">
            <a:extLst>
              <a:ext uri="{FF2B5EF4-FFF2-40B4-BE49-F238E27FC236}">
                <a16:creationId xmlns:a16="http://schemas.microsoft.com/office/drawing/2014/main" id="{DC7D0715-D16E-6853-6BD2-23F92AC2DD07}"/>
              </a:ext>
            </a:extLst>
          </p:cNvPr>
          <p:cNvSpPr>
            <a:spLocks noGrp="1"/>
          </p:cNvSpPr>
          <p:nvPr>
            <p:ph type="body" sz="half" idx="2"/>
          </p:nvPr>
        </p:nvSpPr>
        <p:spPr/>
        <p:txBody>
          <a:bodyPr/>
          <a:lstStyle/>
          <a:p>
            <a:pPr marL="285750" indent="-285750">
              <a:buFont typeface="Arial" panose="020B0604020202020204" pitchFamily="34" charset="0"/>
              <a:buChar char="•"/>
            </a:pPr>
            <a:r>
              <a:rPr lang="en-CA" dirty="0"/>
              <a:t>Hiawatha, consolation, confederation</a:t>
            </a:r>
          </a:p>
          <a:p>
            <a:pPr marL="285750" indent="-285750">
              <a:buFont typeface="Arial" panose="020B0604020202020204" pitchFamily="34" charset="0"/>
              <a:buChar char="•"/>
            </a:pPr>
            <a:r>
              <a:rPr lang="en-CA" dirty="0"/>
              <a:t>Theft and repatriation</a:t>
            </a:r>
          </a:p>
          <a:p>
            <a:pPr marL="285750" indent="-285750">
              <a:buFont typeface="Arial" panose="020B0604020202020204" pitchFamily="34" charset="0"/>
              <a:buChar char="•"/>
            </a:pPr>
            <a:r>
              <a:rPr lang="en-CA" dirty="0"/>
              <a:t>Items denied their use, is a replica good enough?</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21440152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C3E7E-B889-639B-F04A-2ABE3353917F}"/>
              </a:ext>
            </a:extLst>
          </p:cNvPr>
          <p:cNvSpPr>
            <a:spLocks noGrp="1"/>
          </p:cNvSpPr>
          <p:nvPr>
            <p:ph type="title"/>
          </p:nvPr>
        </p:nvSpPr>
        <p:spPr/>
        <p:txBody>
          <a:bodyPr/>
          <a:lstStyle/>
          <a:p>
            <a:r>
              <a:rPr lang="en-CA" dirty="0"/>
              <a:t>Art in use?</a:t>
            </a:r>
            <a:endParaRPr lang="en-GB" dirty="0"/>
          </a:p>
        </p:txBody>
      </p:sp>
      <p:sp>
        <p:nvSpPr>
          <p:cNvPr id="3" name="Text Placeholder 2">
            <a:extLst>
              <a:ext uri="{FF2B5EF4-FFF2-40B4-BE49-F238E27FC236}">
                <a16:creationId xmlns:a16="http://schemas.microsoft.com/office/drawing/2014/main" id="{3AA72416-67CE-E8D8-E012-8705AD5A64BC}"/>
              </a:ext>
            </a:extLst>
          </p:cNvPr>
          <p:cNvSpPr>
            <a:spLocks noGrp="1"/>
          </p:cNvSpPr>
          <p:nvPr>
            <p:ph type="body" idx="1"/>
          </p:nvPr>
        </p:nvSpPr>
        <p:spPr/>
        <p:txBody>
          <a:bodyPr>
            <a:normAutofit fontScale="92500"/>
          </a:bodyPr>
          <a:lstStyle/>
          <a:p>
            <a:r>
              <a:rPr lang="en-CA" dirty="0"/>
              <a:t>Should we reconsider how we treat artefacts of ‘western’ origin as well? Why should or shouldn’t we let things be put to use or let them change?</a:t>
            </a:r>
            <a:endParaRPr lang="en-GB" dirty="0"/>
          </a:p>
        </p:txBody>
      </p:sp>
    </p:spTree>
    <p:extLst>
      <p:ext uri="{BB962C8B-B14F-4D97-AF65-F5344CB8AC3E}">
        <p14:creationId xmlns:p14="http://schemas.microsoft.com/office/powerpoint/2010/main" val="41118482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grpSp>
        <p:nvGrpSpPr>
          <p:cNvPr id="29" name="Group 9">
            <a:extLst>
              <a:ext uri="{FF2B5EF4-FFF2-40B4-BE49-F238E27FC236}">
                <a16:creationId xmlns:a16="http://schemas.microsoft.com/office/drawing/2014/main" id="{DFB5D1BB-0703-437B-BD1E-1D07F8A27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1" name="Picture 10">
              <a:extLst>
                <a:ext uri="{FF2B5EF4-FFF2-40B4-BE49-F238E27FC236}">
                  <a16:creationId xmlns:a16="http://schemas.microsoft.com/office/drawing/2014/main" id="{3886586B-3F0F-4593-B272-AE75AD0F092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2" name="Rectangle 11">
              <a:extLst>
                <a:ext uri="{FF2B5EF4-FFF2-40B4-BE49-F238E27FC236}">
                  <a16:creationId xmlns:a16="http://schemas.microsoft.com/office/drawing/2014/main" id="{020DEB59-BF94-41B5-8F16-8B10442EE0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3" name="Picture 12">
              <a:extLst>
                <a:ext uri="{FF2B5EF4-FFF2-40B4-BE49-F238E27FC236}">
                  <a16:creationId xmlns:a16="http://schemas.microsoft.com/office/drawing/2014/main" id="{9A3BEF6F-FC03-43B1-8D1B-8DA3A360DBF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4" name="Picture 13">
              <a:extLst>
                <a:ext uri="{FF2B5EF4-FFF2-40B4-BE49-F238E27FC236}">
                  <a16:creationId xmlns:a16="http://schemas.microsoft.com/office/drawing/2014/main" id="{0F49BA32-A501-4C79-9A72-92587AB9EEF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cxnSp>
        <p:nvCxnSpPr>
          <p:cNvPr id="30" name="Straight Connector 15">
            <a:extLst>
              <a:ext uri="{FF2B5EF4-FFF2-40B4-BE49-F238E27FC236}">
                <a16:creationId xmlns:a16="http://schemas.microsoft.com/office/drawing/2014/main" id="{883F92AF-2403-4558-B1D7-72130A1E4B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useBgFill="1">
        <p:nvSpPr>
          <p:cNvPr id="31" name="Rectangle 17">
            <a:extLst>
              <a:ext uri="{FF2B5EF4-FFF2-40B4-BE49-F238E27FC236}">
                <a16:creationId xmlns:a16="http://schemas.microsoft.com/office/drawing/2014/main" id="{11C7711F-3983-4AB1-AFDE-96F7C06514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19">
            <a:extLst>
              <a:ext uri="{FF2B5EF4-FFF2-40B4-BE49-F238E27FC236}">
                <a16:creationId xmlns:a16="http://schemas.microsoft.com/office/drawing/2014/main" id="{89BC9D38-9241-4F71-9B45-73827299E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29962" cy="6856214"/>
            <a:chOff x="-15736" y="0"/>
            <a:chExt cx="12229962" cy="6856214"/>
          </a:xfrm>
        </p:grpSpPr>
        <p:pic>
          <p:nvPicPr>
            <p:cNvPr id="21" name="Picture 20">
              <a:extLst>
                <a:ext uri="{FF2B5EF4-FFF2-40B4-BE49-F238E27FC236}">
                  <a16:creationId xmlns:a16="http://schemas.microsoft.com/office/drawing/2014/main" id="{0D302979-39A3-4421-821D-94D6E00BCE8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2" name="Rectangle 21">
              <a:extLst>
                <a:ext uri="{FF2B5EF4-FFF2-40B4-BE49-F238E27FC236}">
                  <a16:creationId xmlns:a16="http://schemas.microsoft.com/office/drawing/2014/main" id="{68E001BA-C181-4F47-9ABC-DF4C85AB4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3" name="Picture 22">
              <a:extLst>
                <a:ext uri="{FF2B5EF4-FFF2-40B4-BE49-F238E27FC236}">
                  <a16:creationId xmlns:a16="http://schemas.microsoft.com/office/drawing/2014/main" id="{7EF07F1E-BD52-4B06-A38E-BF29F8E2857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24" name="Picture 23">
              <a:extLst>
                <a:ext uri="{FF2B5EF4-FFF2-40B4-BE49-F238E27FC236}">
                  <a16:creationId xmlns:a16="http://schemas.microsoft.com/office/drawing/2014/main" id="{A68BE646-889B-49C2-95AF-90BAE5D29A9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BDDB7A90-41A8-40EB-B764-6DB57B982B04}"/>
              </a:ext>
            </a:extLst>
          </p:cNvPr>
          <p:cNvSpPr>
            <a:spLocks noGrp="1"/>
          </p:cNvSpPr>
          <p:nvPr>
            <p:ph type="title"/>
          </p:nvPr>
        </p:nvSpPr>
        <p:spPr>
          <a:xfrm>
            <a:off x="4626508" y="982132"/>
            <a:ext cx="6270090" cy="1303867"/>
          </a:xfrm>
        </p:spPr>
        <p:txBody>
          <a:bodyPr vert="horz" lIns="91440" tIns="45720" rIns="91440" bIns="45720" rtlCol="0" anchor="ctr">
            <a:normAutofit/>
          </a:bodyPr>
          <a:lstStyle/>
          <a:p>
            <a:pPr>
              <a:lnSpc>
                <a:spcPct val="90000"/>
              </a:lnSpc>
            </a:pPr>
            <a:r>
              <a:rPr lang="en-US" sz="4100"/>
              <a:t>Northwest Coast Totem Poles</a:t>
            </a:r>
          </a:p>
        </p:txBody>
      </p:sp>
      <p:sp>
        <p:nvSpPr>
          <p:cNvPr id="33" name="Rectangle 25">
            <a:extLst>
              <a:ext uri="{FF2B5EF4-FFF2-40B4-BE49-F238E27FC236}">
                <a16:creationId xmlns:a16="http://schemas.microsoft.com/office/drawing/2014/main" id="{B3085476-B49E-49ED-87D2-1165E69D26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3059206"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1BDEDEC-F281-9752-C3EF-0F7F671ECD5E}"/>
              </a:ext>
            </a:extLst>
          </p:cNvPr>
          <p:cNvPicPr>
            <a:picLocks noChangeAspect="1"/>
          </p:cNvPicPr>
          <p:nvPr/>
        </p:nvPicPr>
        <p:blipFill rotWithShape="1">
          <a:blip r:embed="rId6"/>
          <a:srcRect l="26348" r="26348"/>
          <a:stretch/>
        </p:blipFill>
        <p:spPr>
          <a:xfrm>
            <a:off x="1412683" y="1410208"/>
            <a:ext cx="2433793" cy="3858780"/>
          </a:xfrm>
          <a:prstGeom prst="rect">
            <a:avLst/>
          </a:prstGeom>
        </p:spPr>
      </p:pic>
      <p:cxnSp>
        <p:nvCxnSpPr>
          <p:cNvPr id="28" name="Straight Connector 27">
            <a:extLst>
              <a:ext uri="{FF2B5EF4-FFF2-40B4-BE49-F238E27FC236}">
                <a16:creationId xmlns:a16="http://schemas.microsoft.com/office/drawing/2014/main" id="{59BA5C68-DFCC-4101-8403-F96781CDDD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26508" y="2400639"/>
            <a:ext cx="6270089" cy="0"/>
          </a:xfrm>
          <a:prstGeom prst="line">
            <a:avLst/>
          </a:prstGeom>
        </p:spPr>
        <p:style>
          <a:lnRef idx="2">
            <a:schemeClr val="accent1"/>
          </a:lnRef>
          <a:fillRef idx="0">
            <a:schemeClr val="accent1"/>
          </a:fillRef>
          <a:effectRef idx="1">
            <a:schemeClr val="accent1"/>
          </a:effectRef>
          <a:fontRef idx="minor">
            <a:schemeClr val="tx1"/>
          </a:fontRef>
        </p:style>
      </p:cxnSp>
      <p:sp>
        <p:nvSpPr>
          <p:cNvPr id="4" name="Text Placeholder 3">
            <a:extLst>
              <a:ext uri="{FF2B5EF4-FFF2-40B4-BE49-F238E27FC236}">
                <a16:creationId xmlns:a16="http://schemas.microsoft.com/office/drawing/2014/main" id="{94D73700-9DCC-998E-1C5D-443C0920E602}"/>
              </a:ext>
            </a:extLst>
          </p:cNvPr>
          <p:cNvSpPr>
            <a:spLocks noGrp="1"/>
          </p:cNvSpPr>
          <p:nvPr>
            <p:ph type="body" sz="half" idx="2"/>
          </p:nvPr>
        </p:nvSpPr>
        <p:spPr>
          <a:xfrm>
            <a:off x="4636482" y="2556932"/>
            <a:ext cx="6260114" cy="3318936"/>
          </a:xfrm>
        </p:spPr>
        <p:txBody>
          <a:bodyPr vert="horz" lIns="91440" tIns="45720" rIns="91440" bIns="45720" rtlCol="0" anchor="t">
            <a:normAutofit/>
          </a:bodyPr>
          <a:lstStyle/>
          <a:p>
            <a:pPr algn="l">
              <a:buFont typeface="Arial"/>
              <a:buChar char="•"/>
            </a:pPr>
            <a:r>
              <a:rPr lang="en-US" dirty="0"/>
              <a:t>Made from western red cedar</a:t>
            </a:r>
          </a:p>
          <a:p>
            <a:pPr algn="l">
              <a:buFont typeface="Arial"/>
              <a:buChar char="•"/>
            </a:pPr>
            <a:r>
              <a:rPr lang="en-US" dirty="0"/>
              <a:t>Carved then painted</a:t>
            </a:r>
          </a:p>
          <a:p>
            <a:pPr algn="l">
              <a:buFont typeface="Arial"/>
              <a:buChar char="•"/>
            </a:pPr>
            <a:r>
              <a:rPr lang="en-US" dirty="0"/>
              <a:t>“Scramble for Northwest Coast Artefacts”</a:t>
            </a:r>
          </a:p>
          <a:p>
            <a:pPr algn="l">
              <a:buFont typeface="Arial"/>
              <a:buChar char="•"/>
            </a:pPr>
            <a:r>
              <a:rPr lang="en-US" dirty="0"/>
              <a:t>Perspectives of totem pole acquisition</a:t>
            </a:r>
          </a:p>
          <a:p>
            <a:pPr algn="l">
              <a:buFont typeface="Arial"/>
              <a:buChar char="•"/>
            </a:pPr>
            <a:r>
              <a:rPr lang="en-US" dirty="0"/>
              <a:t>“Revival”</a:t>
            </a:r>
          </a:p>
        </p:txBody>
      </p:sp>
    </p:spTree>
    <p:extLst>
      <p:ext uri="{BB962C8B-B14F-4D97-AF65-F5344CB8AC3E}">
        <p14:creationId xmlns:p14="http://schemas.microsoft.com/office/powerpoint/2010/main" val="311789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grpSp>
        <p:nvGrpSpPr>
          <p:cNvPr id="47" name="Group 30">
            <a:extLst>
              <a:ext uri="{FF2B5EF4-FFF2-40B4-BE49-F238E27FC236}">
                <a16:creationId xmlns:a16="http://schemas.microsoft.com/office/drawing/2014/main" id="{3F6D81C7-B083-478E-82FE-089A8CB72E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32" name="Picture 31">
              <a:extLst>
                <a:ext uri="{FF2B5EF4-FFF2-40B4-BE49-F238E27FC236}">
                  <a16:creationId xmlns:a16="http://schemas.microsoft.com/office/drawing/2014/main" id="{8398EDA2-4889-433D-AC01-5214D79764E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3" name="Rectangle 32">
              <a:extLst>
                <a:ext uri="{FF2B5EF4-FFF2-40B4-BE49-F238E27FC236}">
                  <a16:creationId xmlns:a16="http://schemas.microsoft.com/office/drawing/2014/main" id="{0099D46A-AF52-46FD-938B-D31189460A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34" name="Picture 33">
              <a:extLst>
                <a:ext uri="{FF2B5EF4-FFF2-40B4-BE49-F238E27FC236}">
                  <a16:creationId xmlns:a16="http://schemas.microsoft.com/office/drawing/2014/main" id="{C933E919-C473-4F0E-9DBC-CC65FC9E926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35" name="Picture 34">
              <a:extLst>
                <a:ext uri="{FF2B5EF4-FFF2-40B4-BE49-F238E27FC236}">
                  <a16:creationId xmlns:a16="http://schemas.microsoft.com/office/drawing/2014/main" id="{FBBF3BDD-5C99-4FDC-BBCB-E711359D93F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cxnSp>
        <p:nvCxnSpPr>
          <p:cNvPr id="48" name="Straight Connector 36">
            <a:extLst>
              <a:ext uri="{FF2B5EF4-FFF2-40B4-BE49-F238E27FC236}">
                <a16:creationId xmlns:a16="http://schemas.microsoft.com/office/drawing/2014/main" id="{F06B54F2-CD11-4359-A7D6-DA7C76C091A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86F2F5EC-B7F3-3842-B155-24BEDF1FBBA3}"/>
              </a:ext>
            </a:extLst>
          </p:cNvPr>
          <p:cNvSpPr>
            <a:spLocks noGrp="1"/>
          </p:cNvSpPr>
          <p:nvPr>
            <p:ph type="title"/>
          </p:nvPr>
        </p:nvSpPr>
        <p:spPr>
          <a:xfrm>
            <a:off x="1295402" y="931342"/>
            <a:ext cx="6089086" cy="1354658"/>
          </a:xfrm>
        </p:spPr>
        <p:txBody>
          <a:bodyPr vert="horz" lIns="91440" tIns="45720" rIns="91440" bIns="45720" rtlCol="0" anchor="ctr">
            <a:normAutofit fontScale="90000"/>
          </a:bodyPr>
          <a:lstStyle/>
          <a:p>
            <a:r>
              <a:rPr lang="en-US" sz="4400" dirty="0">
                <a:solidFill>
                  <a:srgbClr val="262626"/>
                </a:solidFill>
              </a:rPr>
              <a:t>Northwest Coast Totem Poles</a:t>
            </a:r>
          </a:p>
        </p:txBody>
      </p:sp>
      <p:sp>
        <p:nvSpPr>
          <p:cNvPr id="4" name="Text Placeholder 3">
            <a:extLst>
              <a:ext uri="{FF2B5EF4-FFF2-40B4-BE49-F238E27FC236}">
                <a16:creationId xmlns:a16="http://schemas.microsoft.com/office/drawing/2014/main" id="{22342CBC-1B1B-84B9-F590-23A3645C06C3}"/>
              </a:ext>
            </a:extLst>
          </p:cNvPr>
          <p:cNvSpPr>
            <a:spLocks noGrp="1"/>
          </p:cNvSpPr>
          <p:nvPr>
            <p:ph type="body" sz="half" idx="2"/>
          </p:nvPr>
        </p:nvSpPr>
        <p:spPr>
          <a:xfrm>
            <a:off x="1295402" y="2556932"/>
            <a:ext cx="6256866" cy="3318936"/>
          </a:xfrm>
        </p:spPr>
        <p:txBody>
          <a:bodyPr vert="horz" lIns="91440" tIns="45720" rIns="91440" bIns="45720" rtlCol="0" anchor="t">
            <a:normAutofit/>
          </a:bodyPr>
          <a:lstStyle/>
          <a:p>
            <a:pPr algn="l">
              <a:buFont typeface="Arial"/>
              <a:buChar char="•"/>
            </a:pPr>
            <a:r>
              <a:rPr lang="en-US" dirty="0">
                <a:solidFill>
                  <a:srgbClr val="262626"/>
                </a:solidFill>
              </a:rPr>
              <a:t>Establishing new solutions</a:t>
            </a:r>
          </a:p>
          <a:p>
            <a:pPr algn="l">
              <a:buFont typeface="Arial"/>
              <a:buChar char="•"/>
            </a:pPr>
            <a:r>
              <a:rPr lang="en-US" dirty="0">
                <a:solidFill>
                  <a:srgbClr val="262626"/>
                </a:solidFill>
              </a:rPr>
              <a:t>Southeast Alaska Indian Arts Council</a:t>
            </a:r>
          </a:p>
          <a:p>
            <a:pPr algn="l">
              <a:buFont typeface="Arial"/>
              <a:buChar char="•"/>
            </a:pPr>
            <a:r>
              <a:rPr lang="en-US" dirty="0">
                <a:solidFill>
                  <a:srgbClr val="262626"/>
                </a:solidFill>
              </a:rPr>
              <a:t>Ketchikan, Alaska</a:t>
            </a:r>
          </a:p>
          <a:p>
            <a:pPr algn="l">
              <a:buFont typeface="Arial"/>
              <a:buChar char="•"/>
            </a:pPr>
            <a:r>
              <a:rPr lang="en-US" dirty="0">
                <a:solidFill>
                  <a:srgbClr val="262626"/>
                </a:solidFill>
              </a:rPr>
              <a:t>Strategies for conservation of outdoor poles</a:t>
            </a:r>
          </a:p>
        </p:txBody>
      </p:sp>
      <p:pic>
        <p:nvPicPr>
          <p:cNvPr id="5" name="Picture 4">
            <a:extLst>
              <a:ext uri="{FF2B5EF4-FFF2-40B4-BE49-F238E27FC236}">
                <a16:creationId xmlns:a16="http://schemas.microsoft.com/office/drawing/2014/main" id="{E7365428-6324-D4F3-EA58-8126C5C14766}"/>
              </a:ext>
            </a:extLst>
          </p:cNvPr>
          <p:cNvPicPr>
            <a:picLocks noChangeAspect="1"/>
          </p:cNvPicPr>
          <p:nvPr/>
        </p:nvPicPr>
        <p:blipFill rotWithShape="1">
          <a:blip r:embed="rId6"/>
          <a:srcRect t="3171" b="3171"/>
          <a:stretch/>
        </p:blipFill>
        <p:spPr>
          <a:xfrm>
            <a:off x="7761070" y="278393"/>
            <a:ext cx="4196324" cy="6273913"/>
          </a:xfrm>
          <a:prstGeom prst="rect">
            <a:avLst/>
          </a:prstGeom>
          <a:ln w="57150" cmpd="thickThin">
            <a:solidFill>
              <a:srgbClr val="7F7F7F"/>
            </a:solidFill>
            <a:miter lim="800000"/>
          </a:ln>
        </p:spPr>
      </p:pic>
    </p:spTree>
    <p:extLst>
      <p:ext uri="{BB962C8B-B14F-4D97-AF65-F5344CB8AC3E}">
        <p14:creationId xmlns:p14="http://schemas.microsoft.com/office/powerpoint/2010/main" val="41502582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C3E7E-B889-639B-F04A-2ABE3353917F}"/>
              </a:ext>
            </a:extLst>
          </p:cNvPr>
          <p:cNvSpPr>
            <a:spLocks noGrp="1"/>
          </p:cNvSpPr>
          <p:nvPr>
            <p:ph type="title"/>
          </p:nvPr>
        </p:nvSpPr>
        <p:spPr/>
        <p:txBody>
          <a:bodyPr/>
          <a:lstStyle/>
          <a:p>
            <a:r>
              <a:rPr lang="en-CA" dirty="0"/>
              <a:t>What is authenticity anyway?</a:t>
            </a:r>
            <a:endParaRPr lang="en-GB" dirty="0"/>
          </a:p>
        </p:txBody>
      </p:sp>
      <p:sp>
        <p:nvSpPr>
          <p:cNvPr id="3" name="Text Placeholder 2">
            <a:extLst>
              <a:ext uri="{FF2B5EF4-FFF2-40B4-BE49-F238E27FC236}">
                <a16:creationId xmlns:a16="http://schemas.microsoft.com/office/drawing/2014/main" id="{3AA72416-67CE-E8D8-E012-8705AD5A64BC}"/>
              </a:ext>
            </a:extLst>
          </p:cNvPr>
          <p:cNvSpPr>
            <a:spLocks noGrp="1"/>
          </p:cNvSpPr>
          <p:nvPr>
            <p:ph type="body" idx="1"/>
          </p:nvPr>
        </p:nvSpPr>
        <p:spPr/>
        <p:txBody>
          <a:bodyPr>
            <a:normAutofit fontScale="92500"/>
          </a:bodyPr>
          <a:lstStyle/>
          <a:p>
            <a:r>
              <a:rPr lang="en-CA" dirty="0"/>
              <a:t>If it is tradition to re-build a cultural artefact once it decays or degrades, is it still authentic? Is authenticity a valid metric to use in the first place?</a:t>
            </a:r>
            <a:endParaRPr lang="en-GB" dirty="0"/>
          </a:p>
        </p:txBody>
      </p:sp>
    </p:spTree>
    <p:extLst>
      <p:ext uri="{BB962C8B-B14F-4D97-AF65-F5344CB8AC3E}">
        <p14:creationId xmlns:p14="http://schemas.microsoft.com/office/powerpoint/2010/main" val="4155784709"/>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04E1485-0760-4ABF-A612-28A97B86DF09}">
  <ds:schemaRefs>
    <ds:schemaRef ds:uri="http://schemas.microsoft.com/sharepoint/v3/contenttype/forms"/>
  </ds:schemaRefs>
</ds:datastoreItem>
</file>

<file path=customXml/itemProps2.xml><?xml version="1.0" encoding="utf-8"?>
<ds:datastoreItem xmlns:ds="http://schemas.openxmlformats.org/officeDocument/2006/customXml" ds:itemID="{55813238-AF3D-40EB-A3A4-550AB85131D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965EBD3-98B5-4FD2-8FAF-5D4022A9F7F4}">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856</TotalTime>
  <Words>2413</Words>
  <Application>Microsoft Office PowerPoint</Application>
  <PresentationFormat>Widescreen</PresentationFormat>
  <Paragraphs>71</Paragraphs>
  <Slides>10</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Garamond</vt:lpstr>
      <vt:lpstr>Organic</vt:lpstr>
      <vt:lpstr>Indigenous Arts</vt:lpstr>
      <vt:lpstr>How Can We Change our Western Perspectives?</vt:lpstr>
      <vt:lpstr>Agents of Decay (most of them)</vt:lpstr>
      <vt:lpstr>Dissociation</vt:lpstr>
      <vt:lpstr>Wampum Belts</vt:lpstr>
      <vt:lpstr>Art in use?</vt:lpstr>
      <vt:lpstr>Northwest Coast Totem Poles</vt:lpstr>
      <vt:lpstr>Northwest Coast Totem Poles</vt:lpstr>
      <vt:lpstr>What is authenticity anyway?</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Indigenous Arts</dc:title>
  <dc:creator>Simon McNeely</dc:creator>
  <cp:lastModifiedBy>Simon McNeely</cp:lastModifiedBy>
  <cp:revision>6</cp:revision>
  <dcterms:created xsi:type="dcterms:W3CDTF">2023-02-24T14:32:51Z</dcterms:created>
  <dcterms:modified xsi:type="dcterms:W3CDTF">2023-02-27T20:30:58Z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